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charset="1" panose="00000500000000000000"/>
      <p:regular r:id="rId10"/>
    </p:embeddedFont>
    <p:embeddedFont>
      <p:font typeface="Codec Pro Bold" charset="1" panose="000006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36" Target="slides/slide25.xml" Type="http://schemas.openxmlformats.org/officeDocument/2006/relationships/slide"/><Relationship Id="rId37" Target="slides/slide26.xml" Type="http://schemas.openxmlformats.org/officeDocument/2006/relationships/slide"/><Relationship Id="rId38" Target="slides/slide27.xml" Type="http://schemas.openxmlformats.org/officeDocument/2006/relationships/slide"/><Relationship Id="rId39" Target="slides/slide28.xml" Type="http://schemas.openxmlformats.org/officeDocument/2006/relationships/slide"/><Relationship Id="rId4" Target="theme/theme1.xml" Type="http://schemas.openxmlformats.org/officeDocument/2006/relationships/theme"/><Relationship Id="rId40" Target="slides/slide29.xml" Type="http://schemas.openxmlformats.org/officeDocument/2006/relationships/slide"/><Relationship Id="rId41" Target="slides/slide30.xml" Type="http://schemas.openxmlformats.org/officeDocument/2006/relationships/slide"/><Relationship Id="rId42" Target="slides/slide31.xml" Type="http://schemas.openxmlformats.org/officeDocument/2006/relationships/slide"/><Relationship Id="rId43" Target="slides/slide32.xml" Type="http://schemas.openxmlformats.org/officeDocument/2006/relationships/slide"/><Relationship Id="rId44" Target="slides/slide33.xml" Type="http://schemas.openxmlformats.org/officeDocument/2006/relationships/slide"/><Relationship Id="rId45" Target="slides/slide34.xml" Type="http://schemas.openxmlformats.org/officeDocument/2006/relationships/slide"/><Relationship Id="rId46" Target="slides/slide35.xml" Type="http://schemas.openxmlformats.org/officeDocument/2006/relationships/slide"/><Relationship Id="rId47" Target="slides/slide36.xml" Type="http://schemas.openxmlformats.org/officeDocument/2006/relationships/slide"/><Relationship Id="rId48" Target="slides/slide37.xml" Type="http://schemas.openxmlformats.org/officeDocument/2006/relationships/slide"/><Relationship Id="rId49" Target="slides/slide38.xml" Type="http://schemas.openxmlformats.org/officeDocument/2006/relationships/slide"/><Relationship Id="rId5" Target="tableStyles.xml" Type="http://schemas.openxmlformats.org/officeDocument/2006/relationships/tableStyles"/><Relationship Id="rId50" Target="slides/slide39.xml" Type="http://schemas.openxmlformats.org/officeDocument/2006/relationships/slide"/><Relationship Id="rId51" Target="slides/slide40.xml" Type="http://schemas.openxmlformats.org/officeDocument/2006/relationships/slide"/><Relationship Id="rId52" Target="slides/slide41.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notesSlides/notesSlide5.xml" Type="http://schemas.openxmlformats.org/officeDocument/2006/relationships/notesSlide"/><Relationship Id="rId6" Target="fonts/font6.fntdata" Type="http://schemas.openxmlformats.org/officeDocument/2006/relationships/font"/><Relationship Id="rId60" Target="notesSlides/notesSlide6.xml" Type="http://schemas.openxmlformats.org/officeDocument/2006/relationships/notesSlide"/><Relationship Id="rId61" Target="notesSlides/notesSlide7.xml" Type="http://schemas.openxmlformats.org/officeDocument/2006/relationships/notesSlide"/><Relationship Id="rId62" Target="notesSlides/notesSlide8.xml" Type="http://schemas.openxmlformats.org/officeDocument/2006/relationships/notesSlide"/><Relationship Id="rId63" Target="notesSlides/notesSlide9.xml" Type="http://schemas.openxmlformats.org/officeDocument/2006/relationships/notesSlide"/><Relationship Id="rId64" Target="notesSlides/notesSlide10.xml" Type="http://schemas.openxmlformats.org/officeDocument/2006/relationships/notesSlide"/><Relationship Id="rId65" Target="notesSlides/notesSlide11.xml" Type="http://schemas.openxmlformats.org/officeDocument/2006/relationships/notesSlide"/><Relationship Id="rId66" Target="notesSlides/notesSlide12.xml" Type="http://schemas.openxmlformats.org/officeDocument/2006/relationships/notesSlide"/><Relationship Id="rId67" Target="notesSlides/notesSlide13.xml" Type="http://schemas.openxmlformats.org/officeDocument/2006/relationships/notesSlide"/><Relationship Id="rId68" Target="notesSlides/notesSlide14.xml" Type="http://schemas.openxmlformats.org/officeDocument/2006/relationships/notesSlide"/><Relationship Id="rId69" Target="notesSlides/notesSlide15.xml" Type="http://schemas.openxmlformats.org/officeDocument/2006/relationships/notesSlide"/><Relationship Id="rId7" Target="fonts/font7.fntdata" Type="http://schemas.openxmlformats.org/officeDocument/2006/relationships/font"/><Relationship Id="rId70" Target="notesSlides/notesSlide16.xml" Type="http://schemas.openxmlformats.org/officeDocument/2006/relationships/notesSlide"/><Relationship Id="rId71" Target="notesSlides/notesSlide17.xml" Type="http://schemas.openxmlformats.org/officeDocument/2006/relationships/notesSlide"/><Relationship Id="rId72" Target="notesSlides/notesSlide18.xml" Type="http://schemas.openxmlformats.org/officeDocument/2006/relationships/notesSlide"/><Relationship Id="rId73" Target="notesSlides/notesSlide19.xml" Type="http://schemas.openxmlformats.org/officeDocument/2006/relationships/notesSlide"/><Relationship Id="rId74" Target="notesSlides/notesSlide20.xml" Type="http://schemas.openxmlformats.org/officeDocument/2006/relationships/notesSlide"/><Relationship Id="rId75" Target="notesSlides/notesSlide21.xml" Type="http://schemas.openxmlformats.org/officeDocument/2006/relationships/notesSlide"/><Relationship Id="rId76" Target="notesSlides/notesSlide22.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directed fishery with bottom trawl gear, jan - nov</a:t>
            </a:r>
          </a:p>
          <a:p>
            <a:r>
              <a:rPr lang="en-US"/>
              <a:t>mostly w, CGOA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consistent with flat survey and light exploitation, stable, high stock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 3 years mean recruitment</a:t>
            </a:r>
          </a:p>
          <a:p>
            <a:r>
              <a:rPr lang="en-US"/>
              <a:t>2 down years all since last assessment, coincident with MHW trickling into prey habitat</a:t>
            </a:r>
          </a:p>
          <a:p>
            <a:r>
              <a:rPr lang="en-US"/>
              <a:t/>
            </a:r>
          </a:p>
          <a:p>
            <a:r>
              <a:rPr lang="en-US"/>
              <a:t>I am cautious about treating these as true happenings, but it seems to be consistent with environmental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 surveys in this period, 3 of them are all higher. Once 2019/2021 dropped fits are great.</a:t>
            </a:r>
          </a:p>
          <a:p>
            <a:r>
              <a:rPr lang="en-US"/>
              <a:t/>
            </a:r>
          </a:p>
          <a:p>
            <a:r>
              <a:rPr lang="en-US"/>
              <a:t>Hurtado-Ferro et al Range -0.15 to 0.2</a:t>
            </a:r>
          </a:p>
          <a:p>
            <a:r>
              <a:rPr lang="en-US"/>
              <a:t/>
            </a:r>
          </a:p>
          <a:p>
            <a:r>
              <a:rPr lang="en-US"/>
              <a:t>Doesn't really make sense to compare recruitment across these models since it is fixed at the mean for some.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Multiple profiles including 2d profiles of q, M and r0.</a:t>
            </a:r>
          </a:p>
          <a:p>
            <a:r>
              <a:rPr lang="en-US"/>
              <a:t>extended range from 2017 assessment.</a:t>
            </a:r>
          </a:p>
          <a:p>
            <a:r>
              <a:rPr lang="en-US"/>
              <a:t>General curvature is the same; the model found lowest NLL at q around 1.6 and M 0.28 (both sexes). This is consistent with analytical and estimated q explorations.</a:t>
            </a:r>
          </a:p>
          <a:p>
            <a:r>
              <a:rPr lang="en-US"/>
              <a:t/>
            </a:r>
          </a:p>
          <a:p>
            <a:r>
              <a:rPr lang="en-US"/>
              <a:t>Look into independent profile of M for both sexes and we see evidence of data conflict; lengths appear to suggest a more productive stock (low M, higher R0) vs the age data, which is suggesting a higher M and otherwise in line with the overall model.</a:t>
            </a:r>
          </a:p>
          <a:p>
            <a:r>
              <a:rPr lang="en-US"/>
              <a:t/>
            </a:r>
          </a:p>
          <a:p>
            <a:r>
              <a:rPr lang="en-US"/>
              <a:t>Encouraged to look more closely at data weights.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Multiple profiles including 2d profiles of q, M and r0.</a:t>
            </a:r>
          </a:p>
          <a:p>
            <a:r>
              <a:rPr lang="en-US"/>
              <a:t>extended range from 2017 assessment.</a:t>
            </a:r>
          </a:p>
          <a:p>
            <a:r>
              <a:rPr lang="en-US"/>
              <a:t>General curvature is the same; the model found lowest NLL at q around 1.6 and M 0.28 (both sexes). This is consistent with analytical and estimated q explorations.</a:t>
            </a:r>
          </a:p>
          <a:p>
            <a:r>
              <a:rPr lang="en-US"/>
              <a:t/>
            </a:r>
          </a:p>
          <a:p>
            <a:r>
              <a:rPr lang="en-US"/>
              <a:t>Look into independent profile of M for both sexes and we see evidence of data conflict; lengths appear to suggest a more productive stock (low M, higher R0) vs the age data, which is suggesting a higher M and otherwise in line with the overall model.</a:t>
            </a:r>
          </a:p>
          <a:p>
            <a:r>
              <a:rPr lang="en-US"/>
              <a:t/>
            </a:r>
          </a:p>
          <a:p>
            <a:r>
              <a:rPr lang="en-US"/>
              <a:t>Encouraged to look more closely at data weights.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backstory: inputs as nhauls</a:t>
            </a:r>
          </a:p>
          <a:p>
            <a:r>
              <a:rPr lang="en-US"/>
              <a:t>not based on analysis</a:t>
            </a:r>
          </a:p>
          <a:p>
            <a:r>
              <a:rPr lang="en-US"/>
              <a:t>hope weights deal with it</a:t>
            </a:r>
          </a:p>
          <a:p>
            <a:r>
              <a:rPr lang="en-US"/>
              <a:t>in 2017 francis couldn't do caal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Faithful to structure, update MI weights in blue. Also examined Francis weights now that method is good.</a:t>
            </a:r>
          </a:p>
          <a:p>
            <a:r>
              <a:rPr lang="en-US"/>
              <a:t/>
            </a:r>
          </a:p>
          <a:p>
            <a:r>
              <a:rPr lang="en-US"/>
              <a:t>Main finding is that both methods downweight CAALs, which we might expect given discrepency in inputN.</a:t>
            </a:r>
          </a:p>
          <a:p>
            <a:r>
              <a:rPr lang="en-US"/>
              <a:t>Interestingly, the Francis weight wanted to downweight everything. Importantly, no real difference in derived quants between methods. Tells me that model is leaning on CAALs, which is consistent with what we saw in the R0 plot.</a:t>
            </a:r>
          </a:p>
          <a:p>
            <a:r>
              <a:rPr lang="en-US"/>
              <a:t/>
            </a:r>
          </a:p>
          <a:p>
            <a:r>
              <a:rPr lang="en-US"/>
              <a:t/>
            </a:r>
          </a:p>
          <a:p>
            <a:r>
              <a:rPr lang="en-US"/>
              <a:t>MI might overweight comp data; Punt observed francis typically leads to downweights for correlated years "runs".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three dots are 2022-2024</a:t>
            </a:r>
          </a:p>
          <a:p>
            <a:r>
              <a:rPr lang="en-US"/>
              <a:t>no overfished nor ovefishing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
            </a:r>
          </a:p>
          <a:p>
            <a:r>
              <a:rPr lang="en-US"/>
              <a:t/>
            </a:r>
          </a:p>
          <a:p>
            <a:r>
              <a:rPr lang="en-US"/>
              <a:t>could fishery be moving more shallowly to avoid bycatch? haven't looked at sptl dynamics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super realistic to show scenario 1 since we are so much lower than max ABC. scenario 4 is more like 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 full in 2017</a:t>
            </a:r>
          </a:p>
          <a:p>
            <a:r>
              <a:rPr lang="en-US"/>
              <a:t>accrued comments from council and CIE which included rex/dover</a:t>
            </a:r>
          </a:p>
          <a:p>
            <a:r>
              <a:rPr lang="en-US"/>
              <a:t>briefly touch on scope, dig into these shortly. these are key ones.</a:t>
            </a:r>
          </a:p>
          <a:p>
            <a:r>
              <a:rPr lang="en-US"/>
              <a:t/>
            </a:r>
          </a:p>
          <a:p>
            <a:r>
              <a:rPr lang="en-US"/>
              <a:t>age error has been changed for recommended model using actual goa data.</a:t>
            </a:r>
          </a:p>
          <a:p>
            <a:r>
              <a:rPr lang="en-US"/>
              <a:t/>
            </a:r>
          </a:p>
          <a:p>
            <a:r>
              <a:rPr lang="en-US"/>
              <a:t>profiling: some was repeat for consistency, extended.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 proj = 687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that the black lines here are the bridged 2017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actual values from each.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smooth trend, m mostly 30-35, females about 10 above that.</a:t>
            </a:r>
          </a:p>
          <a:p>
            <a:r>
              <a:rPr lang="en-US"/>
              <a:t/>
            </a:r>
          </a:p>
          <a:p>
            <a:r>
              <a:rPr lang="en-US"/>
              <a:t>anomly in 2020-2022. don't want to speculate too much since we haven't had a chance to re-observe,see roughly same median behavior but irregullarity in composition. two things: sample sizes are down, MHW could have impacted them (a 30cm fish is about 5 - corresponding to blob).  things appear more stable in 2022.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2017+ less clear pulse of young and small individuals, important for our recruitment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 2 years slightly down, not out of realm of uncertainty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lengths 70+</a:t>
            </a:r>
          </a:p>
          <a:p>
            <a:r>
              <a:rPr lang="en-US"/>
              <a:t/>
            </a:r>
          </a:p>
          <a:p>
            <a:r>
              <a:rPr lang="en-US"/>
              <a:t>Fishery age selex 50% about age 8; survey about age 4.</a:t>
            </a:r>
          </a:p>
          <a:p>
            <a:r>
              <a:rPr lang="en-US"/>
              <a:t/>
            </a:r>
          </a:p>
          <a:p>
            <a:r>
              <a:rPr lang="en-US"/>
              <a:t>50% maturity at age 8.75 (95% at 12.75).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length fits overall good</a:t>
            </a:r>
          </a:p>
          <a:p>
            <a:r>
              <a:rPr lang="en-US"/>
              <a:t>recent years seems to be overfitting</a:t>
            </a:r>
          </a:p>
          <a:p>
            <a:r>
              <a:rPr lang="en-US"/>
              <a:t>in doc shows that mean L has declined, consistent with lower observed biomass</a:t>
            </a:r>
          </a:p>
          <a:p>
            <a:r>
              <a:rPr lang="en-US"/>
              <a:t>model is struggling to reconcile these changes with the reduced catches, mean recruitment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struggle to capture last two years</a:t>
            </a:r>
          </a:p>
          <a:p>
            <a:r>
              <a:rPr lang="en-US"/>
              <a:t/>
            </a:r>
          </a:p>
          <a:p>
            <a:r>
              <a:rPr lang="en-US"/>
              <a:t/>
            </a:r>
          </a:p>
          <a:p>
            <a:r>
              <a:rPr lang="en-US"/>
              <a:t>on the whole this is a very low info survey - not not valuable, just not a lot of contrast to inform dynamics, which are probably moreso coming from the compositional data.</a:t>
            </a:r>
          </a:p>
          <a:p>
            <a:r>
              <a:rPr lang="en-US"/>
              <a:t/>
            </a:r>
          </a:p>
          <a:p>
            <a:r>
              <a:rPr lang="en-US"/>
              <a:t>VAST data is more stable</a:t>
            </a:r>
          </a:p>
          <a:p>
            <a:r>
              <a:rPr lang="en-US"/>
              <a:t>we definitely sample them well at depth, so this could be 2d extent</a:t>
            </a:r>
          </a:p>
          <a:p>
            <a:r>
              <a:rPr lang="en-US"/>
              <a:t/>
            </a:r>
          </a:p>
          <a:p>
            <a:r>
              <a:rPr lang="en-US"/>
              <a:t>[i think this is because the model, given the info from the CAALs and l comps, thinks recruitment was low in 2016 and 2019. three years later they should show up in the survey, corresponding to low biomass/meanL etc in 2019,2021. So this is likely a true phenomenon].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2017 also thought it odd that M selected earlier given they grow smaller.</a:t>
            </a:r>
          </a:p>
          <a:p>
            <a:r>
              <a:rPr lang="en-US"/>
              <a:t>Didn't monkey in depth; consider as offset?</a:t>
            </a:r>
          </a:p>
          <a:p>
            <a:r>
              <a:rPr lang="en-US"/>
              <a:t>Other models can dump weird processes into agesel for no reason (like a comps bump).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3.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4.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2.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45.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 Id="rId5" Target="../media/image5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63.png" Type="http://schemas.openxmlformats.org/officeDocument/2006/relationships/image"/><Relationship Id="rId4" Target="../media/image6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6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1212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0000"/>
          </a:blip>
          <a:srcRect l="0" t="15341" r="0" b="0"/>
          <a:stretch>
            <a:fillRect/>
          </a:stretch>
        </p:blipFill>
        <p:spPr>
          <a:xfrm flipH="false" flipV="false" rot="0">
            <a:off x="0" y="4255671"/>
            <a:ext cx="18288000" cy="66283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882343" y="968365"/>
            <a:ext cx="2968634" cy="296863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048637" y="980421"/>
            <a:ext cx="1529598" cy="128966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744529" y="2164178"/>
            <a:ext cx="2137814" cy="1772821"/>
          </a:xfrm>
          <a:prstGeom prst="rect">
            <a:avLst/>
          </a:prstGeom>
        </p:spPr>
      </p:pic>
      <p:sp>
        <p:nvSpPr>
          <p:cNvPr name="TextBox 6" id="6"/>
          <p:cNvSpPr txBox="true"/>
          <p:nvPr/>
        </p:nvSpPr>
        <p:spPr>
          <a:xfrm rot="0">
            <a:off x="1028700" y="971550"/>
            <a:ext cx="9812114" cy="2965450"/>
          </a:xfrm>
          <a:prstGeom prst="rect">
            <a:avLst/>
          </a:prstGeom>
        </p:spPr>
        <p:txBody>
          <a:bodyPr anchor="t" rtlCol="false" tIns="0" lIns="0" bIns="0" rIns="0">
            <a:spAutoFit/>
          </a:bodyPr>
          <a:lstStyle/>
          <a:p>
            <a:pPr>
              <a:lnSpc>
                <a:spcPts val="10999"/>
              </a:lnSpc>
            </a:pPr>
            <a:r>
              <a:rPr lang="en-US" sz="9999">
                <a:solidFill>
                  <a:srgbClr val="FFFFFF"/>
                </a:solidFill>
                <a:latin typeface="Codec Pro Bold"/>
              </a:rPr>
              <a:t>Flathead Sole</a:t>
            </a:r>
          </a:p>
          <a:p>
            <a:pPr>
              <a:lnSpc>
                <a:spcPts val="10999"/>
              </a:lnSpc>
            </a:pPr>
            <a:r>
              <a:rPr lang="en-US" sz="9999">
                <a:solidFill>
                  <a:srgbClr val="FFFFFF"/>
                </a:solidFill>
                <a:latin typeface="Codec Pro"/>
              </a:rPr>
              <a:t>GOA Plan Team</a:t>
            </a:r>
          </a:p>
        </p:txBody>
      </p:sp>
      <p:sp>
        <p:nvSpPr>
          <p:cNvPr name="TextBox 7" id="7"/>
          <p:cNvSpPr txBox="true"/>
          <p:nvPr/>
        </p:nvSpPr>
        <p:spPr>
          <a:xfrm rot="0">
            <a:off x="912848" y="5840053"/>
            <a:ext cx="4395588" cy="847725"/>
          </a:xfrm>
          <a:prstGeom prst="rect">
            <a:avLst/>
          </a:prstGeom>
        </p:spPr>
        <p:txBody>
          <a:bodyPr anchor="t" rtlCol="false" tIns="0" lIns="0" bIns="0" rIns="0">
            <a:spAutoFit/>
          </a:bodyPr>
          <a:lstStyle/>
          <a:p>
            <a:pPr>
              <a:lnSpc>
                <a:spcPts val="6000"/>
              </a:lnSpc>
            </a:pPr>
            <a:r>
              <a:rPr lang="en-US" sz="5000">
                <a:solidFill>
                  <a:srgbClr val="1F6AFF"/>
                </a:solidFill>
                <a:latin typeface="Codec Pro"/>
              </a:rPr>
              <a:t>Nov 2022</a:t>
            </a:r>
          </a:p>
        </p:txBody>
      </p:sp>
      <p:sp>
        <p:nvSpPr>
          <p:cNvPr name="TextBox 8" id="8"/>
          <p:cNvSpPr txBox="true"/>
          <p:nvPr/>
        </p:nvSpPr>
        <p:spPr>
          <a:xfrm rot="0">
            <a:off x="912848" y="6602053"/>
            <a:ext cx="9812114" cy="1609725"/>
          </a:xfrm>
          <a:prstGeom prst="rect">
            <a:avLst/>
          </a:prstGeom>
        </p:spPr>
        <p:txBody>
          <a:bodyPr anchor="t" rtlCol="false" tIns="0" lIns="0" bIns="0" rIns="0">
            <a:spAutoFit/>
          </a:bodyPr>
          <a:lstStyle/>
          <a:p>
            <a:pPr>
              <a:lnSpc>
                <a:spcPts val="6000"/>
              </a:lnSpc>
            </a:pPr>
            <a:r>
              <a:rPr lang="en-US" sz="5000">
                <a:solidFill>
                  <a:srgbClr val="FFFFFF"/>
                </a:solidFill>
                <a:latin typeface="Codec Pro"/>
              </a:rPr>
              <a:t>Maia Sosa Kapur  </a:t>
            </a:r>
          </a:p>
          <a:p>
            <a:pPr>
              <a:lnSpc>
                <a:spcPts val="6000"/>
              </a:lnSpc>
            </a:pPr>
            <a:r>
              <a:rPr lang="en-US" sz="5000">
                <a:solidFill>
                  <a:srgbClr val="FFFFFF"/>
                </a:solidFill>
                <a:latin typeface="Codec Pro"/>
              </a:rPr>
              <a:t>Cole Monnahan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7015574" cy="10287000"/>
          </a:xfrm>
          <a:prstGeom prst="rect">
            <a:avLst/>
          </a:prstGeom>
          <a:solidFill>
            <a:srgbClr val="212122"/>
          </a:solidFill>
        </p:spPr>
      </p:sp>
      <p:sp>
        <p:nvSpPr>
          <p:cNvPr name="TextBox 3" id="3"/>
          <p:cNvSpPr txBox="true"/>
          <p:nvPr/>
        </p:nvSpPr>
        <p:spPr>
          <a:xfrm rot="0">
            <a:off x="621138" y="990600"/>
            <a:ext cx="6232543" cy="5686425"/>
          </a:xfrm>
          <a:prstGeom prst="rect">
            <a:avLst/>
          </a:prstGeom>
        </p:spPr>
        <p:txBody>
          <a:bodyPr anchor="t" rtlCol="false" tIns="0" lIns="0" bIns="0" rIns="0">
            <a:spAutoFit/>
          </a:bodyPr>
          <a:lstStyle/>
          <a:p>
            <a:pPr>
              <a:lnSpc>
                <a:spcPts val="7699"/>
              </a:lnSpc>
            </a:pPr>
            <a:r>
              <a:rPr lang="en-US" sz="6999">
                <a:solidFill>
                  <a:srgbClr val="FFFFFF"/>
                </a:solidFill>
                <a:latin typeface="Codec Pro Bold"/>
              </a:rPr>
              <a:t>Model </a:t>
            </a:r>
            <a:r>
              <a:rPr lang="en-US" sz="6999">
                <a:solidFill>
                  <a:srgbClr val="FFFFFF"/>
                </a:solidFill>
                <a:latin typeface="Codec Pro"/>
              </a:rPr>
              <a:t>Summary</a:t>
            </a:r>
          </a:p>
          <a:p>
            <a:pPr>
              <a:lnSpc>
                <a:spcPts val="7150"/>
              </a:lnSpc>
            </a:pPr>
          </a:p>
          <a:p>
            <a:pPr>
              <a:lnSpc>
                <a:spcPts val="7150"/>
              </a:lnSpc>
            </a:pPr>
            <a:r>
              <a:rPr lang="en-US" sz="6500">
                <a:solidFill>
                  <a:srgbClr val="FFFFFF"/>
                </a:solidFill>
                <a:latin typeface="Codec Pro"/>
              </a:rPr>
              <a:t>No changes from 2017 (Turnock et. al.)</a:t>
            </a:r>
          </a:p>
        </p:txBody>
      </p:sp>
      <p:sp>
        <p:nvSpPr>
          <p:cNvPr name="TextBox 4" id="4"/>
          <p:cNvSpPr txBox="true"/>
          <p:nvPr/>
        </p:nvSpPr>
        <p:spPr>
          <a:xfrm rot="0">
            <a:off x="10417724" y="1199048"/>
            <a:ext cx="7683525" cy="590550"/>
          </a:xfrm>
          <a:prstGeom prst="rect">
            <a:avLst/>
          </a:prstGeom>
        </p:spPr>
        <p:txBody>
          <a:bodyPr anchor="t" rtlCol="false" tIns="0" lIns="0" bIns="0" rIns="0">
            <a:spAutoFit/>
          </a:bodyPr>
          <a:lstStyle/>
          <a:p>
            <a:pPr>
              <a:lnSpc>
                <a:spcPts val="4200"/>
              </a:lnSpc>
            </a:pPr>
            <a:r>
              <a:rPr lang="en-US" sz="3500">
                <a:solidFill>
                  <a:srgbClr val="545454"/>
                </a:solidFill>
                <a:latin typeface="Codec Pro"/>
              </a:rPr>
              <a:t>Bridged from SSv3.24 to SSv3.30.17</a:t>
            </a:r>
          </a:p>
        </p:txBody>
      </p:sp>
      <p:sp>
        <p:nvSpPr>
          <p:cNvPr name="TextBox 5" id="5"/>
          <p:cNvSpPr txBox="true"/>
          <p:nvPr/>
        </p:nvSpPr>
        <p:spPr>
          <a:xfrm rot="0">
            <a:off x="7441020" y="1197461"/>
            <a:ext cx="2219310"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Software</a:t>
            </a:r>
          </a:p>
        </p:txBody>
      </p:sp>
      <p:sp>
        <p:nvSpPr>
          <p:cNvPr name="TextBox 6" id="6"/>
          <p:cNvSpPr txBox="true"/>
          <p:nvPr/>
        </p:nvSpPr>
        <p:spPr>
          <a:xfrm rot="0">
            <a:off x="10417724" y="2635736"/>
            <a:ext cx="7224280" cy="2190750"/>
          </a:xfrm>
          <a:prstGeom prst="rect">
            <a:avLst/>
          </a:prstGeom>
        </p:spPr>
        <p:txBody>
          <a:bodyPr anchor="t" rtlCol="false" tIns="0" lIns="0" bIns="0" rIns="0">
            <a:spAutoFit/>
          </a:bodyPr>
          <a:lstStyle/>
          <a:p>
            <a:pPr>
              <a:lnSpc>
                <a:spcPts val="4200"/>
              </a:lnSpc>
            </a:pPr>
            <a:r>
              <a:rPr lang="en-US" sz="3500">
                <a:solidFill>
                  <a:srgbClr val="545454"/>
                </a:solidFill>
                <a:latin typeface="Codec Pro"/>
              </a:rPr>
              <a:t>Split-sex, age structured (29+)</a:t>
            </a:r>
          </a:p>
          <a:p>
            <a:pPr>
              <a:lnSpc>
                <a:spcPts val="4200"/>
              </a:lnSpc>
            </a:pPr>
            <a:r>
              <a:rPr lang="en-US" sz="3500">
                <a:solidFill>
                  <a:srgbClr val="545454"/>
                </a:solidFill>
                <a:latin typeface="Codec Pro"/>
              </a:rPr>
              <a:t>Logistic age selex</a:t>
            </a:r>
          </a:p>
          <a:p>
            <a:pPr>
              <a:lnSpc>
                <a:spcPts val="4200"/>
              </a:lnSpc>
            </a:pPr>
            <a:r>
              <a:rPr lang="en-US" sz="3500">
                <a:solidFill>
                  <a:srgbClr val="545454"/>
                </a:solidFill>
                <a:latin typeface="Codec Pro"/>
              </a:rPr>
              <a:t>Logistic maturity </a:t>
            </a:r>
          </a:p>
          <a:p>
            <a:pPr>
              <a:lnSpc>
                <a:spcPts val="4200"/>
              </a:lnSpc>
            </a:pPr>
          </a:p>
        </p:txBody>
      </p:sp>
      <p:sp>
        <p:nvSpPr>
          <p:cNvPr name="TextBox 7" id="7"/>
          <p:cNvSpPr txBox="true"/>
          <p:nvPr/>
        </p:nvSpPr>
        <p:spPr>
          <a:xfrm rot="0">
            <a:off x="7441020" y="2615584"/>
            <a:ext cx="2066228"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General</a:t>
            </a:r>
          </a:p>
        </p:txBody>
      </p:sp>
      <p:sp>
        <p:nvSpPr>
          <p:cNvPr name="TextBox 8" id="8"/>
          <p:cNvSpPr txBox="true"/>
          <p:nvPr/>
        </p:nvSpPr>
        <p:spPr>
          <a:xfrm rot="0">
            <a:off x="10379810" y="6160342"/>
            <a:ext cx="8261946" cy="2800350"/>
          </a:xfrm>
          <a:prstGeom prst="rect">
            <a:avLst/>
          </a:prstGeom>
        </p:spPr>
        <p:txBody>
          <a:bodyPr anchor="t" rtlCol="false" tIns="0" lIns="0" bIns="0" rIns="0">
            <a:spAutoFit/>
          </a:bodyPr>
          <a:lstStyle/>
          <a:p>
            <a:pPr>
              <a:lnSpc>
                <a:spcPts val="3600"/>
              </a:lnSpc>
            </a:pPr>
            <a:r>
              <a:rPr lang="en-US" sz="3000">
                <a:solidFill>
                  <a:srgbClr val="545454"/>
                </a:solidFill>
                <a:latin typeface="Codec Pro"/>
              </a:rPr>
              <a:t>Bridge to new SS version</a:t>
            </a:r>
          </a:p>
          <a:p>
            <a:pPr>
              <a:lnSpc>
                <a:spcPts val="3600"/>
              </a:lnSpc>
            </a:pPr>
            <a:r>
              <a:rPr lang="en-US" sz="3000">
                <a:solidFill>
                  <a:srgbClr val="545454"/>
                </a:solidFill>
                <a:latin typeface="Codec Pro"/>
              </a:rPr>
              <a:t>Add in new data &amp; ageing error matrix</a:t>
            </a:r>
          </a:p>
          <a:p>
            <a:pPr>
              <a:lnSpc>
                <a:spcPts val="3600"/>
              </a:lnSpc>
            </a:pPr>
            <a:r>
              <a:rPr lang="en-US" sz="3000">
                <a:solidFill>
                  <a:srgbClr val="545454"/>
                </a:solidFill>
                <a:latin typeface="Codec Pro"/>
              </a:rPr>
              <a:t>Update M-I weights</a:t>
            </a:r>
          </a:p>
          <a:p>
            <a:pPr>
              <a:lnSpc>
                <a:spcPts val="3600"/>
              </a:lnSpc>
            </a:pPr>
            <a:r>
              <a:rPr lang="en-US" sz="3000">
                <a:solidFill>
                  <a:srgbClr val="545454"/>
                </a:solidFill>
                <a:latin typeface="Codec Pro"/>
              </a:rPr>
              <a:t>Profiles</a:t>
            </a:r>
          </a:p>
          <a:p>
            <a:pPr>
              <a:lnSpc>
                <a:spcPts val="3600"/>
              </a:lnSpc>
            </a:pPr>
            <a:r>
              <a:rPr lang="en-US" sz="3000">
                <a:solidFill>
                  <a:srgbClr val="545454"/>
                </a:solidFill>
                <a:latin typeface="Codec Pro"/>
              </a:rPr>
              <a:t>Sensitivities</a:t>
            </a:r>
          </a:p>
          <a:p>
            <a:pPr>
              <a:lnSpc>
                <a:spcPts val="3600"/>
              </a:lnSpc>
            </a:pPr>
            <a:r>
              <a:rPr lang="en-US" sz="3000">
                <a:solidFill>
                  <a:srgbClr val="545454"/>
                </a:solidFill>
                <a:latin typeface="Codec Pro"/>
              </a:rPr>
              <a:t>Projections</a:t>
            </a:r>
          </a:p>
        </p:txBody>
      </p:sp>
      <p:sp>
        <p:nvSpPr>
          <p:cNvPr name="TextBox 9" id="9"/>
          <p:cNvSpPr txBox="true"/>
          <p:nvPr/>
        </p:nvSpPr>
        <p:spPr>
          <a:xfrm rot="0">
            <a:off x="7442610" y="6045200"/>
            <a:ext cx="2510165"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Approach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0165" y="428629"/>
            <a:ext cx="17585197" cy="3272454"/>
            <a:chOff x="0" y="0"/>
            <a:chExt cx="23446929" cy="4363272"/>
          </a:xfrm>
        </p:grpSpPr>
        <p:sp>
          <p:nvSpPr>
            <p:cNvPr name="TextBox 3" id="3"/>
            <p:cNvSpPr txBox="true"/>
            <p:nvPr/>
          </p:nvSpPr>
          <p:spPr>
            <a:xfrm rot="0">
              <a:off x="0" y="-57150"/>
              <a:ext cx="23446929" cy="1885950"/>
            </a:xfrm>
            <a:prstGeom prst="rect">
              <a:avLst/>
            </a:prstGeom>
          </p:spPr>
          <p:txBody>
            <a:bodyPr anchor="t" rtlCol="false" tIns="0" lIns="0" bIns="0" rIns="0">
              <a:spAutoFit/>
            </a:bodyPr>
            <a:lstStyle/>
            <a:p>
              <a:pPr algn="ctr">
                <a:lnSpc>
                  <a:spcPts val="9900"/>
                </a:lnSpc>
              </a:pPr>
              <a:r>
                <a:rPr lang="en-US" sz="9000">
                  <a:solidFill>
                    <a:srgbClr val="1F6AFF"/>
                  </a:solidFill>
                  <a:latin typeface="Codec Pro"/>
                </a:rPr>
                <a:t>Model Results</a:t>
              </a:r>
            </a:p>
          </p:txBody>
        </p:sp>
        <p:sp>
          <p:nvSpPr>
            <p:cNvPr name="TextBox 4" id="4"/>
            <p:cNvSpPr txBox="true"/>
            <p:nvPr/>
          </p:nvSpPr>
          <p:spPr>
            <a:xfrm rot="0">
              <a:off x="0" y="2397324"/>
              <a:ext cx="23446929" cy="765175"/>
            </a:xfrm>
            <a:prstGeom prst="rect">
              <a:avLst/>
            </a:prstGeom>
          </p:spPr>
          <p:txBody>
            <a:bodyPr anchor="t" rtlCol="false" tIns="0" lIns="0" bIns="0" rIns="0">
              <a:spAutoFit/>
            </a:bodyPr>
            <a:lstStyle/>
            <a:p>
              <a:pPr algn="ctr">
                <a:lnSpc>
                  <a:spcPts val="4200"/>
                </a:lnSpc>
              </a:pPr>
              <a:r>
                <a:rPr lang="en-US" sz="3500">
                  <a:solidFill>
                    <a:srgbClr val="1D1D1B"/>
                  </a:solidFill>
                  <a:latin typeface="Codec Pro Bold"/>
                </a:rPr>
                <a:t>From Model 17.1a (2022) - Links to extra sensitivity runs are in document</a:t>
              </a:r>
            </a:p>
          </p:txBody>
        </p:sp>
        <p:sp>
          <p:nvSpPr>
            <p:cNvPr name="TextBox 5" id="5"/>
            <p:cNvSpPr txBox="true"/>
            <p:nvPr/>
          </p:nvSpPr>
          <p:spPr>
            <a:xfrm rot="0">
              <a:off x="0" y="3692923"/>
              <a:ext cx="23446929" cy="670348"/>
            </a:xfrm>
            <a:prstGeom prst="rect">
              <a:avLst/>
            </a:prstGeom>
          </p:spPr>
          <p:txBody>
            <a:bodyPr anchor="t" rtlCol="false" tIns="0" lIns="0" bIns="0" rIns="0">
              <a:spAutoFit/>
            </a:bodyPr>
            <a:lstStyle/>
            <a:p>
              <a:pPr>
                <a:lnSpc>
                  <a:spcPts val="3919"/>
                </a:lnSpc>
              </a:pPr>
            </a:p>
          </p:txBody>
        </p:sp>
      </p:grpSp>
      <p:grpSp>
        <p:nvGrpSpPr>
          <p:cNvPr name="Group 6" id="6"/>
          <p:cNvGrpSpPr/>
          <p:nvPr/>
        </p:nvGrpSpPr>
        <p:grpSpPr>
          <a:xfrm rot="0">
            <a:off x="5759744" y="2912712"/>
            <a:ext cx="7006039" cy="6724624"/>
            <a:chOff x="0" y="0"/>
            <a:chExt cx="9341386" cy="8966165"/>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339" r="0" b="1339"/>
            <a:stretch>
              <a:fillRect/>
            </a:stretch>
          </p:blipFill>
          <p:spPr>
            <a:xfrm flipH="false" flipV="false" rot="0">
              <a:off x="0" y="0"/>
              <a:ext cx="9341386" cy="8966165"/>
            </a:xfrm>
            <a:prstGeom prst="rect">
              <a:avLst/>
            </a:prstGeom>
          </p:spPr>
        </p:pic>
        <p:sp>
          <p:nvSpPr>
            <p:cNvPr name="TextBox 8" id="8"/>
            <p:cNvSpPr txBox="true"/>
            <p:nvPr/>
          </p:nvSpPr>
          <p:spPr>
            <a:xfrm rot="0">
              <a:off x="0" y="388444"/>
              <a:ext cx="2827864" cy="777875"/>
            </a:xfrm>
            <a:prstGeom prst="rect">
              <a:avLst/>
            </a:prstGeom>
          </p:spPr>
          <p:txBody>
            <a:bodyPr anchor="t" rtlCol="false" tIns="0" lIns="0" bIns="0" rIns="0">
              <a:spAutoFit/>
            </a:bodyPr>
            <a:lstStyle/>
            <a:p>
              <a:pPr algn="ctr">
                <a:lnSpc>
                  <a:spcPts val="4200"/>
                </a:lnSpc>
                <a:spcBef>
                  <a:spcPct val="0"/>
                </a:spcBef>
              </a:pPr>
              <a:r>
                <a:rPr lang="en-US" sz="3500">
                  <a:solidFill>
                    <a:srgbClr val="000000"/>
                  </a:solidFill>
                  <a:latin typeface="Codec Pro Bold"/>
                </a:rPr>
                <a:t>Model fits</a:t>
              </a:r>
            </a:p>
          </p:txBody>
        </p:sp>
        <p:sp>
          <p:nvSpPr>
            <p:cNvPr name="TextBox 9" id="9"/>
            <p:cNvSpPr txBox="true"/>
            <p:nvPr/>
          </p:nvSpPr>
          <p:spPr>
            <a:xfrm rot="0">
              <a:off x="0" y="7637420"/>
              <a:ext cx="4504978" cy="77787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Codec Pro Bold"/>
                </a:rPr>
                <a:t>Gaps/Research</a:t>
              </a:r>
            </a:p>
          </p:txBody>
        </p:sp>
        <p:sp>
          <p:nvSpPr>
            <p:cNvPr name="TextBox 10" id="10"/>
            <p:cNvSpPr txBox="true"/>
            <p:nvPr/>
          </p:nvSpPr>
          <p:spPr>
            <a:xfrm rot="0">
              <a:off x="0" y="4067609"/>
              <a:ext cx="7163771" cy="682606"/>
            </a:xfrm>
            <a:prstGeom prst="rect">
              <a:avLst/>
            </a:prstGeom>
          </p:spPr>
          <p:txBody>
            <a:bodyPr anchor="t" rtlCol="false" tIns="0" lIns="0" bIns="0" rIns="0">
              <a:spAutoFit/>
            </a:bodyPr>
            <a:lstStyle/>
            <a:p>
              <a:pPr algn="ctr">
                <a:lnSpc>
                  <a:spcPts val="3749"/>
                </a:lnSpc>
                <a:spcBef>
                  <a:spcPct val="0"/>
                </a:spcBef>
              </a:pPr>
              <a:r>
                <a:rPr lang="en-US" sz="3124">
                  <a:solidFill>
                    <a:srgbClr val="000000"/>
                  </a:solidFill>
                  <a:latin typeface="Codec Pro Bold"/>
                </a:rPr>
                <a:t>Retrospectives, sensitivities</a:t>
              </a:r>
            </a:p>
          </p:txBody>
        </p:sp>
        <p:sp>
          <p:nvSpPr>
            <p:cNvPr name="TextBox 11" id="11"/>
            <p:cNvSpPr txBox="true"/>
            <p:nvPr/>
          </p:nvSpPr>
          <p:spPr>
            <a:xfrm rot="0">
              <a:off x="0" y="2238809"/>
              <a:ext cx="7820100" cy="688336"/>
            </a:xfrm>
            <a:prstGeom prst="rect">
              <a:avLst/>
            </a:prstGeom>
          </p:spPr>
          <p:txBody>
            <a:bodyPr anchor="t" rtlCol="false" tIns="0" lIns="0" bIns="0" rIns="0">
              <a:spAutoFit/>
            </a:bodyPr>
            <a:lstStyle/>
            <a:p>
              <a:pPr algn="ctr">
                <a:lnSpc>
                  <a:spcPts val="3783"/>
                </a:lnSpc>
                <a:spcBef>
                  <a:spcPct val="0"/>
                </a:spcBef>
              </a:pPr>
              <a:r>
                <a:rPr lang="en-US" sz="3153">
                  <a:solidFill>
                    <a:srgbClr val="000000"/>
                  </a:solidFill>
                  <a:latin typeface="Codec Pro Bold"/>
                </a:rPr>
                <a:t>Parameters &amp; Derived Quants</a:t>
              </a:r>
            </a:p>
          </p:txBody>
        </p:sp>
        <p:sp>
          <p:nvSpPr>
            <p:cNvPr name="TextBox 12" id="12"/>
            <p:cNvSpPr txBox="true"/>
            <p:nvPr/>
          </p:nvSpPr>
          <p:spPr>
            <a:xfrm rot="0">
              <a:off x="0" y="5319670"/>
              <a:ext cx="4011829" cy="1838325"/>
            </a:xfrm>
            <a:prstGeom prst="rect">
              <a:avLst/>
            </a:prstGeom>
          </p:spPr>
          <p:txBody>
            <a:bodyPr anchor="t" rtlCol="false" tIns="0" lIns="0" bIns="0" rIns="0">
              <a:spAutoFit/>
            </a:bodyPr>
            <a:lstStyle/>
            <a:p>
              <a:pPr algn="ctr">
                <a:lnSpc>
                  <a:spcPts val="3535"/>
                </a:lnSpc>
              </a:pPr>
              <a:r>
                <a:rPr lang="en-US" sz="2946">
                  <a:solidFill>
                    <a:srgbClr val="FFFFFF"/>
                  </a:solidFill>
                  <a:latin typeface="Codec Pro Bold"/>
                </a:rPr>
                <a:t>Projections, </a:t>
              </a:r>
            </a:p>
            <a:p>
              <a:pPr algn="ctr">
                <a:lnSpc>
                  <a:spcPts val="3535"/>
                </a:lnSpc>
              </a:pPr>
              <a:r>
                <a:rPr lang="en-US" sz="2946">
                  <a:solidFill>
                    <a:srgbClr val="FFFFFF"/>
                  </a:solidFill>
                  <a:latin typeface="Codec Pro Bold"/>
                </a:rPr>
                <a:t>Apportionment, </a:t>
              </a:r>
            </a:p>
            <a:p>
              <a:pPr algn="ctr">
                <a:lnSpc>
                  <a:spcPts val="3535"/>
                </a:lnSpc>
                <a:spcBef>
                  <a:spcPct val="0"/>
                </a:spcBef>
              </a:pPr>
              <a:r>
                <a:rPr lang="en-US" sz="2946">
                  <a:solidFill>
                    <a:srgbClr val="FFFFFF"/>
                  </a:solidFill>
                  <a:latin typeface="Codec Pro Bold"/>
                </a:rPr>
                <a:t>Risk Table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srcRect l="0" t="0" r="0" b="0"/>
          <a:stretch>
            <a:fillRect/>
          </a:stretch>
        </p:blipFill>
        <p:spPr>
          <a:xfrm flipH="false" flipV="false" rot="0">
            <a:off x="3494490" y="2041400"/>
            <a:ext cx="11299021" cy="6953243"/>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Model Fit: Catches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srcRect l="0" t="0" r="0" b="0"/>
          <a:stretch>
            <a:fillRect/>
          </a:stretch>
        </p:blipFill>
        <p:spPr>
          <a:xfrm flipH="false" flipV="false" rot="0">
            <a:off x="3300592" y="2051018"/>
            <a:ext cx="11686816" cy="8452930"/>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Model Fit: Fishery Lengths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srcRect l="0" t="0" r="0" b="0"/>
          <a:stretch>
            <a:fillRect/>
          </a:stretch>
        </p:blipFill>
        <p:spPr>
          <a:xfrm flipH="false" flipV="false" rot="0">
            <a:off x="3494490" y="2305057"/>
            <a:ext cx="11299021" cy="6953243"/>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Model Fit: Survey Biomass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srcRect l="0" t="0" r="0" b="0"/>
          <a:stretch>
            <a:fillRect/>
          </a:stretch>
        </p:blipFill>
        <p:spPr>
          <a:xfrm flipH="false" flipV="false" rot="0">
            <a:off x="4163821" y="2046382"/>
            <a:ext cx="9960359" cy="8401935"/>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Model Fit: Survey Lengths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srcRect l="0" t="0" r="0" b="0"/>
          <a:stretch>
            <a:fillRect/>
          </a:stretch>
        </p:blipFill>
        <p:spPr>
          <a:xfrm flipH="false" flipV="false" rot="0">
            <a:off x="12368754" y="2665430"/>
            <a:ext cx="6329213" cy="632921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245018" y="2639681"/>
            <a:ext cx="6123736" cy="6123736"/>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0" y="2639681"/>
            <a:ext cx="6245018" cy="6245018"/>
          </a:xfrm>
          <a:prstGeom prst="rect">
            <a:avLst/>
          </a:prstGeom>
        </p:spPr>
      </p:pic>
      <p:sp>
        <p:nvSpPr>
          <p:cNvPr name="TextBox 6" id="6"/>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Model Fit: Survey CAAL</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srcRect l="0" t="0" r="0" b="0"/>
          <a:stretch>
            <a:fillRect/>
          </a:stretch>
        </p:blipFill>
        <p:spPr>
          <a:xfrm flipH="false" flipV="false" rot="0">
            <a:off x="3151840" y="2167789"/>
            <a:ext cx="11984319" cy="6826854"/>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Parameters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srcRect l="0" t="0" r="0" b="0"/>
          <a:stretch>
            <a:fillRect/>
          </a:stretch>
        </p:blipFill>
        <p:spPr>
          <a:xfrm flipH="false" flipV="false" rot="0">
            <a:off x="3494490" y="2156033"/>
            <a:ext cx="11299021" cy="6953243"/>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Selectivity Curves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0" y="3117899"/>
            <a:ext cx="9358710" cy="5759206"/>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8877578" y="3117899"/>
            <a:ext cx="9574585" cy="5892052"/>
          </a:xfrm>
          <a:prstGeom prst="rect">
            <a:avLst/>
          </a:prstGeom>
        </p:spPr>
      </p:pic>
      <p:sp>
        <p:nvSpPr>
          <p:cNvPr name="TextBox 6" id="6"/>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Time Series: SSB &amp; Total Biomass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7015574" cy="10287000"/>
          </a:xfrm>
          <a:prstGeom prst="rect">
            <a:avLst/>
          </a:prstGeom>
          <a:solidFill>
            <a:srgbClr val="212122"/>
          </a:solidFill>
        </p:spPr>
      </p:sp>
      <p:sp>
        <p:nvSpPr>
          <p:cNvPr name="TextBox 3" id="3"/>
          <p:cNvSpPr txBox="true"/>
          <p:nvPr/>
        </p:nvSpPr>
        <p:spPr>
          <a:xfrm rot="0">
            <a:off x="1264081" y="990600"/>
            <a:ext cx="5589600" cy="5534025"/>
          </a:xfrm>
          <a:prstGeom prst="rect">
            <a:avLst/>
          </a:prstGeom>
        </p:spPr>
        <p:txBody>
          <a:bodyPr anchor="t" rtlCol="false" tIns="0" lIns="0" bIns="0" rIns="0">
            <a:spAutoFit/>
          </a:bodyPr>
          <a:lstStyle/>
          <a:p>
            <a:pPr>
              <a:lnSpc>
                <a:spcPts val="7699"/>
              </a:lnSpc>
            </a:pPr>
            <a:r>
              <a:rPr lang="en-US" sz="6999">
                <a:solidFill>
                  <a:srgbClr val="FFFFFF"/>
                </a:solidFill>
                <a:latin typeface="Codec Pro"/>
              </a:rPr>
              <a:t>Stock Overview</a:t>
            </a:r>
          </a:p>
          <a:p>
            <a:pPr>
              <a:lnSpc>
                <a:spcPts val="5500"/>
              </a:lnSpc>
            </a:pPr>
          </a:p>
          <a:p>
            <a:pPr>
              <a:lnSpc>
                <a:spcPts val="5500"/>
              </a:lnSpc>
            </a:pPr>
            <a:r>
              <a:rPr lang="en-US" sz="5000">
                <a:solidFill>
                  <a:srgbClr val="FFFFFF"/>
                </a:solidFill>
                <a:latin typeface="Arimo"/>
              </a:rPr>
              <a:t>GOA </a:t>
            </a:r>
          </a:p>
          <a:p>
            <a:pPr>
              <a:lnSpc>
                <a:spcPts val="5500"/>
              </a:lnSpc>
            </a:pPr>
            <a:r>
              <a:rPr lang="en-US" sz="5000">
                <a:solidFill>
                  <a:srgbClr val="FFFFFF"/>
                </a:solidFill>
                <a:latin typeface="Arimo"/>
              </a:rPr>
              <a:t>Flathead Sole (</a:t>
            </a:r>
            <a:r>
              <a:rPr lang="en-US" sz="5000">
                <a:solidFill>
                  <a:srgbClr val="FFFFFF"/>
                </a:solidFill>
                <a:latin typeface="Arimo Italics"/>
              </a:rPr>
              <a:t>Hippoglossoides elassodon</a:t>
            </a:r>
            <a:r>
              <a:rPr lang="en-US" sz="5000">
                <a:solidFill>
                  <a:srgbClr val="FFFFFF"/>
                </a:solidFill>
                <a:latin typeface="Arimo"/>
              </a:rPr>
              <a:t>)</a:t>
            </a:r>
          </a:p>
        </p:txBody>
      </p:sp>
      <p:sp>
        <p:nvSpPr>
          <p:cNvPr name="TextBox 4" id="4"/>
          <p:cNvSpPr txBox="true"/>
          <p:nvPr/>
        </p:nvSpPr>
        <p:spPr>
          <a:xfrm rot="0">
            <a:off x="10417724" y="1199048"/>
            <a:ext cx="7224280" cy="590550"/>
          </a:xfrm>
          <a:prstGeom prst="rect">
            <a:avLst/>
          </a:prstGeom>
        </p:spPr>
        <p:txBody>
          <a:bodyPr anchor="t" rtlCol="false" tIns="0" lIns="0" bIns="0" rIns="0">
            <a:spAutoFit/>
          </a:bodyPr>
          <a:lstStyle/>
          <a:p>
            <a:pPr>
              <a:lnSpc>
                <a:spcPts val="4200"/>
              </a:lnSpc>
            </a:pPr>
            <a:r>
              <a:rPr lang="en-US" sz="3500">
                <a:solidFill>
                  <a:srgbClr val="545454"/>
                </a:solidFill>
                <a:latin typeface="Codec Pro"/>
              </a:rPr>
              <a:t>3a</a:t>
            </a:r>
          </a:p>
        </p:txBody>
      </p:sp>
      <p:sp>
        <p:nvSpPr>
          <p:cNvPr name="TextBox 5" id="5"/>
          <p:cNvSpPr txBox="true"/>
          <p:nvPr/>
        </p:nvSpPr>
        <p:spPr>
          <a:xfrm rot="0">
            <a:off x="7441020" y="1197461"/>
            <a:ext cx="2066228"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Tier</a:t>
            </a:r>
          </a:p>
        </p:txBody>
      </p:sp>
      <p:sp>
        <p:nvSpPr>
          <p:cNvPr name="TextBox 6" id="6"/>
          <p:cNvSpPr txBox="true"/>
          <p:nvPr/>
        </p:nvSpPr>
        <p:spPr>
          <a:xfrm rot="0">
            <a:off x="10417724" y="2645261"/>
            <a:ext cx="7224280" cy="571500"/>
          </a:xfrm>
          <a:prstGeom prst="rect">
            <a:avLst/>
          </a:prstGeom>
        </p:spPr>
        <p:txBody>
          <a:bodyPr anchor="t" rtlCol="false" tIns="0" lIns="0" bIns="0" rIns="0">
            <a:spAutoFit/>
          </a:bodyPr>
          <a:lstStyle/>
          <a:p>
            <a:pPr>
              <a:lnSpc>
                <a:spcPts val="4079"/>
              </a:lnSpc>
            </a:pPr>
            <a:r>
              <a:rPr lang="en-US" sz="3399">
                <a:solidFill>
                  <a:srgbClr val="545454"/>
                </a:solidFill>
                <a:latin typeface="Codec Pro"/>
              </a:rPr>
              <a:t>GOA (mostly Central and Western)</a:t>
            </a:r>
          </a:p>
        </p:txBody>
      </p:sp>
      <p:sp>
        <p:nvSpPr>
          <p:cNvPr name="TextBox 7" id="7"/>
          <p:cNvSpPr txBox="true"/>
          <p:nvPr/>
        </p:nvSpPr>
        <p:spPr>
          <a:xfrm rot="0">
            <a:off x="7441020" y="2615584"/>
            <a:ext cx="2066228"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Area</a:t>
            </a:r>
          </a:p>
        </p:txBody>
      </p:sp>
      <p:sp>
        <p:nvSpPr>
          <p:cNvPr name="TextBox 8" id="8"/>
          <p:cNvSpPr txBox="true"/>
          <p:nvPr/>
        </p:nvSpPr>
        <p:spPr>
          <a:xfrm rot="0">
            <a:off x="10417724" y="4311520"/>
            <a:ext cx="7224280" cy="590550"/>
          </a:xfrm>
          <a:prstGeom prst="rect">
            <a:avLst/>
          </a:prstGeom>
        </p:spPr>
        <p:txBody>
          <a:bodyPr anchor="t" rtlCol="false" tIns="0" lIns="0" bIns="0" rIns="0">
            <a:spAutoFit/>
          </a:bodyPr>
          <a:lstStyle/>
          <a:p>
            <a:pPr>
              <a:lnSpc>
                <a:spcPts val="4200"/>
              </a:lnSpc>
            </a:pPr>
            <a:r>
              <a:rPr lang="en-US" sz="3500">
                <a:solidFill>
                  <a:srgbClr val="545454"/>
                </a:solidFill>
                <a:latin typeface="Codec Pro"/>
              </a:rPr>
              <a:t>Not overfished/no overfishing</a:t>
            </a:r>
          </a:p>
        </p:txBody>
      </p:sp>
      <p:sp>
        <p:nvSpPr>
          <p:cNvPr name="TextBox 9" id="9"/>
          <p:cNvSpPr txBox="true"/>
          <p:nvPr/>
        </p:nvSpPr>
        <p:spPr>
          <a:xfrm rot="0">
            <a:off x="7517561" y="4270245"/>
            <a:ext cx="2066228"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Status</a:t>
            </a:r>
          </a:p>
        </p:txBody>
      </p:sp>
      <p:sp>
        <p:nvSpPr>
          <p:cNvPr name="TextBox 10" id="10"/>
          <p:cNvSpPr txBox="true"/>
          <p:nvPr/>
        </p:nvSpPr>
        <p:spPr>
          <a:xfrm rot="0">
            <a:off x="10417724" y="6150817"/>
            <a:ext cx="7224280" cy="3257550"/>
          </a:xfrm>
          <a:prstGeom prst="rect">
            <a:avLst/>
          </a:prstGeom>
        </p:spPr>
        <p:txBody>
          <a:bodyPr anchor="t" rtlCol="false" tIns="0" lIns="0" bIns="0" rIns="0">
            <a:spAutoFit/>
          </a:bodyPr>
          <a:lstStyle/>
          <a:p>
            <a:pPr>
              <a:lnSpc>
                <a:spcPts val="4200"/>
              </a:lnSpc>
            </a:pPr>
            <a:r>
              <a:rPr lang="en-US" sz="3500">
                <a:solidFill>
                  <a:srgbClr val="1F6AFF"/>
                </a:solidFill>
                <a:latin typeface="Codec Pro Bold"/>
              </a:rPr>
              <a:t>Model structure: </a:t>
            </a:r>
          </a:p>
          <a:p>
            <a:pPr>
              <a:lnSpc>
                <a:spcPts val="4200"/>
              </a:lnSpc>
            </a:pPr>
            <a:r>
              <a:rPr lang="en-US" sz="3500">
                <a:solidFill>
                  <a:srgbClr val="545454"/>
                </a:solidFill>
                <a:latin typeface="Codec Pro"/>
              </a:rPr>
              <a:t>none</a:t>
            </a:r>
          </a:p>
          <a:p>
            <a:pPr>
              <a:lnSpc>
                <a:spcPts val="4200"/>
              </a:lnSpc>
            </a:pPr>
            <a:r>
              <a:rPr lang="en-US" sz="3500">
                <a:solidFill>
                  <a:srgbClr val="1F6AFF"/>
                </a:solidFill>
                <a:latin typeface="Codec Pro Bold"/>
              </a:rPr>
              <a:t>Update</a:t>
            </a:r>
            <a:r>
              <a:rPr lang="en-US" sz="3500">
                <a:solidFill>
                  <a:srgbClr val="1F6AFF"/>
                </a:solidFill>
                <a:latin typeface="Codec Pro"/>
              </a:rPr>
              <a:t>:</a:t>
            </a:r>
          </a:p>
          <a:p>
            <a:pPr>
              <a:lnSpc>
                <a:spcPts val="4200"/>
              </a:lnSpc>
            </a:pPr>
            <a:r>
              <a:rPr lang="en-US" sz="3500">
                <a:solidFill>
                  <a:srgbClr val="545454"/>
                </a:solidFill>
                <a:latin typeface="Codec Pro"/>
              </a:rPr>
              <a:t>input data </a:t>
            </a:r>
          </a:p>
          <a:p>
            <a:pPr>
              <a:lnSpc>
                <a:spcPts val="4200"/>
              </a:lnSpc>
            </a:pPr>
            <a:r>
              <a:rPr lang="en-US" sz="3500">
                <a:solidFill>
                  <a:srgbClr val="545454"/>
                </a:solidFill>
                <a:latin typeface="Codec Pro"/>
              </a:rPr>
              <a:t>ageing error matrix </a:t>
            </a:r>
          </a:p>
          <a:p>
            <a:pPr>
              <a:lnSpc>
                <a:spcPts val="4200"/>
              </a:lnSpc>
            </a:pPr>
            <a:r>
              <a:rPr lang="en-US" sz="3500">
                <a:solidFill>
                  <a:srgbClr val="545454"/>
                </a:solidFill>
                <a:latin typeface="Codec Pro"/>
              </a:rPr>
              <a:t>software platform</a:t>
            </a:r>
          </a:p>
        </p:txBody>
      </p:sp>
      <p:sp>
        <p:nvSpPr>
          <p:cNvPr name="TextBox 11" id="11"/>
          <p:cNvSpPr txBox="true"/>
          <p:nvPr/>
        </p:nvSpPr>
        <p:spPr>
          <a:xfrm rot="0">
            <a:off x="7441020" y="6188917"/>
            <a:ext cx="2219310" cy="631825"/>
          </a:xfrm>
          <a:prstGeom prst="rect">
            <a:avLst/>
          </a:prstGeom>
        </p:spPr>
        <p:txBody>
          <a:bodyPr anchor="t" rtlCol="false" tIns="0" lIns="0" bIns="0" rIns="0">
            <a:spAutoFit/>
          </a:bodyPr>
          <a:lstStyle/>
          <a:p>
            <a:pPr algn="ctr">
              <a:lnSpc>
                <a:spcPts val="4399"/>
              </a:lnSpc>
            </a:pPr>
            <a:r>
              <a:rPr lang="en-US" sz="3999">
                <a:solidFill>
                  <a:srgbClr val="212122"/>
                </a:solidFill>
                <a:latin typeface="Codec Pro Bold"/>
              </a:rPr>
              <a:t>Changes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724112" y="2478211"/>
            <a:ext cx="11299021" cy="6953243"/>
          </a:xfrm>
          <a:prstGeom prst="rect">
            <a:avLst/>
          </a:prstGeom>
        </p:spPr>
      </p:pic>
      <p:sp>
        <p:nvSpPr>
          <p:cNvPr name="TextBox 5" id="5"/>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Time Series: Recruitment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494490" y="2319791"/>
            <a:ext cx="11299021" cy="6953243"/>
          </a:xfrm>
          <a:prstGeom prst="rect">
            <a:avLst/>
          </a:prstGeom>
        </p:spPr>
      </p:pic>
      <p:sp>
        <p:nvSpPr>
          <p:cNvPr name="TextBox 5" id="5"/>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Time Series: Fishing Mortality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401665" y="2096779"/>
            <a:ext cx="10647288" cy="8190221"/>
          </a:xfrm>
          <a:prstGeom prst="rect">
            <a:avLst/>
          </a:prstGeom>
        </p:spPr>
      </p:pic>
      <p:sp>
        <p:nvSpPr>
          <p:cNvPr name="TextBox 5" id="5"/>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10-year Retrospectives</a:t>
            </a:r>
          </a:p>
        </p:txBody>
      </p:sp>
      <p:graphicFrame>
        <p:nvGraphicFramePr>
          <p:cNvPr name="Table 6" id="6"/>
          <p:cNvGraphicFramePr>
            <a:graphicFrameLocks noGrp="true"/>
          </p:cNvGraphicFramePr>
          <p:nvPr/>
        </p:nvGraphicFramePr>
        <p:xfrm>
          <a:off x="12405692" y="3193257"/>
          <a:ext cx="5508836" cy="5162550"/>
        </p:xfrm>
        <a:graphic>
          <a:graphicData uri="http://schemas.openxmlformats.org/drawingml/2006/table">
            <a:tbl>
              <a:tblPr/>
              <a:tblGrid>
                <a:gridCol w="2754418"/>
                <a:gridCol w="2754418"/>
              </a:tblGrid>
              <a:tr h="1055540">
                <a:tc>
                  <a:txBody>
                    <a:bodyPr anchor="t" rtlCol="false"/>
                    <a:lstStyle/>
                    <a:p>
                      <a:pPr algn="l">
                        <a:defRPr/>
                      </a:pPr>
                      <a:r>
                        <a:rPr lang="en-US" sz="2699">
                          <a:solidFill>
                            <a:srgbClr val="000000"/>
                          </a:solidFill>
                          <a:latin typeface="Codec Pro Bold"/>
                        </a:rPr>
                        <a:t>Quant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699">
                          <a:solidFill>
                            <a:srgbClr val="000000"/>
                          </a:solidFill>
                          <a:latin typeface="Codec Pro Bold"/>
                        </a:rPr>
                        <a:t>Mohn's Rho</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53">
                <a:tc>
                  <a:txBody>
                    <a:bodyPr anchor="t" rtlCol="false"/>
                    <a:lstStyle/>
                    <a:p>
                      <a:pPr algn="l">
                        <a:defRPr/>
                      </a:pPr>
                      <a:r>
                        <a:rPr lang="en-US" sz="1800">
                          <a:solidFill>
                            <a:srgbClr val="000000"/>
                          </a:solidFill>
                          <a:latin typeface="Codec Pro"/>
                        </a:rPr>
                        <a:t>SSB</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800">
                          <a:solidFill>
                            <a:srgbClr val="000000"/>
                          </a:solidFill>
                          <a:latin typeface="Codec Pro"/>
                        </a:rPr>
                        <a:t>0.1107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53">
                <a:tc>
                  <a:txBody>
                    <a:bodyPr anchor="t" rtlCol="false"/>
                    <a:lstStyle/>
                    <a:p>
                      <a:pPr algn="l">
                        <a:defRPr/>
                      </a:pPr>
                      <a:r>
                        <a:rPr lang="en-US" sz="1800">
                          <a:solidFill>
                            <a:srgbClr val="000000"/>
                          </a:solidFill>
                          <a:latin typeface="Codec Pro"/>
                        </a:rPr>
                        <a:t>Rec</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800">
                          <a:solidFill>
                            <a:srgbClr val="000000"/>
                          </a:solidFill>
                          <a:latin typeface="Codec Pro"/>
                        </a:rPr>
                        <a:t>-0.2704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r>
              <a:tr h="1026753">
                <a:tc>
                  <a:txBody>
                    <a:bodyPr anchor="t" rtlCol="false"/>
                    <a:lstStyle/>
                    <a:p>
                      <a:pPr algn="l">
                        <a:defRPr/>
                      </a:pPr>
                      <a:r>
                        <a:rPr lang="en-US" sz="1800">
                          <a:solidFill>
                            <a:srgbClr val="000000"/>
                          </a:solidFill>
                          <a:latin typeface="Codec Pro"/>
                        </a:rPr>
                        <a:t>Bratio</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800">
                          <a:solidFill>
                            <a:srgbClr val="000000"/>
                          </a:solidFill>
                          <a:latin typeface="Codec Pro"/>
                        </a:rPr>
                        <a:t>0.0895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53">
                <a:tc>
                  <a:txBody>
                    <a:bodyPr anchor="t" rtlCol="false"/>
                    <a:lstStyle/>
                    <a:p>
                      <a:pPr algn="l">
                        <a:defRPr/>
                      </a:pPr>
                      <a:r>
                        <a:rPr lang="en-US" sz="1800">
                          <a:solidFill>
                            <a:srgbClr val="000000"/>
                          </a:solidFill>
                          <a:latin typeface="Codec Pro"/>
                        </a:rPr>
                        <a:t>F</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800">
                          <a:solidFill>
                            <a:srgbClr val="000000"/>
                          </a:solidFill>
                          <a:latin typeface="Codec Pro"/>
                        </a:rPr>
                        <a:t>-0.0493</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Likelihood Profiles/Sensitivities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0" y="2120636"/>
            <a:ext cx="5518960" cy="6321276"/>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1787905" y="3367752"/>
            <a:ext cx="6622973" cy="4636081"/>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5292390" y="3367752"/>
            <a:ext cx="6629672" cy="4640771"/>
          </a:xfrm>
          <a:prstGeom prst="rect">
            <a:avLst/>
          </a:prstGeom>
        </p:spPr>
      </p:pic>
      <p:sp>
        <p:nvSpPr>
          <p:cNvPr name="TextBox 7" id="7"/>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Likelihood Profiles - data conflict!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230839" y="2799400"/>
            <a:ext cx="8913161" cy="5942107"/>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9571970" y="2990163"/>
            <a:ext cx="8340871" cy="5560581"/>
          </a:xfrm>
          <a:prstGeom prst="rect">
            <a:avLst/>
          </a:prstGeom>
        </p:spPr>
      </p:pic>
      <p:sp>
        <p:nvSpPr>
          <p:cNvPr name="TextBox 6" id="6"/>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Data Weights 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graphicFrame>
        <p:nvGraphicFramePr>
          <p:cNvPr name="Table 4" id="4"/>
          <p:cNvGraphicFramePr>
            <a:graphicFrameLocks noGrp="true"/>
          </p:cNvGraphicFramePr>
          <p:nvPr/>
        </p:nvGraphicFramePr>
        <p:xfrm>
          <a:off x="365817" y="2492490"/>
          <a:ext cx="12167890" cy="4829855"/>
        </p:xfrm>
        <a:graphic>
          <a:graphicData uri="http://schemas.openxmlformats.org/drawingml/2006/table">
            <a:tbl>
              <a:tblPr/>
              <a:tblGrid>
                <a:gridCol w="2919122"/>
                <a:gridCol w="2919122"/>
                <a:gridCol w="2919122"/>
                <a:gridCol w="3410522"/>
              </a:tblGrid>
              <a:tr h="2007239">
                <a:tc>
                  <a:txBody>
                    <a:bodyPr anchor="t" rtlCol="false"/>
                    <a:lstStyle/>
                    <a:p>
                      <a:pPr algn="l">
                        <a:defRPr/>
                      </a:pPr>
                      <a:r>
                        <a:rPr lang="en-US" sz="2199">
                          <a:solidFill>
                            <a:srgbClr val="000000"/>
                          </a:solidFill>
                          <a:latin typeface="Codec Pro Bold"/>
                        </a:rPr>
                        <a:t>Data Type</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000000"/>
                          </a:solidFill>
                          <a:latin typeface="Codec Pro Bold"/>
                        </a:rPr>
                        <a:t>2017 M-I Weight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1F6AFF"/>
                          </a:solidFill>
                          <a:latin typeface="Codec Pro Bold"/>
                        </a:rPr>
                        <a:t>2022 M-I Weight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737373"/>
                          </a:solidFill>
                          <a:latin typeface="Codec Pro Bold"/>
                        </a:rPr>
                        <a:t>2022 Francis weight (not used)</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40872">
                <a:tc>
                  <a:txBody>
                    <a:bodyPr anchor="t" rtlCol="false"/>
                    <a:lstStyle/>
                    <a:p>
                      <a:pPr algn="l">
                        <a:defRPr/>
                      </a:pPr>
                      <a:r>
                        <a:rPr lang="en-US" sz="2199">
                          <a:solidFill>
                            <a:srgbClr val="000000"/>
                          </a:solidFill>
                          <a:latin typeface="Codec Pro"/>
                        </a:rPr>
                        <a:t>Fishery Length</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000000"/>
                          </a:solidFill>
                          <a:latin typeface="Codec Pro"/>
                        </a:rPr>
                        <a:t>1.190</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1F6AFF"/>
                          </a:solidFill>
                          <a:latin typeface="Codec Pro"/>
                        </a:rPr>
                        <a:t>1.248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737373"/>
                          </a:solidFill>
                          <a:latin typeface="Codec Pro"/>
                        </a:rPr>
                        <a:t>0.215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r>
              <a:tr h="940872">
                <a:tc>
                  <a:txBody>
                    <a:bodyPr anchor="t" rtlCol="false"/>
                    <a:lstStyle/>
                    <a:p>
                      <a:pPr algn="l">
                        <a:defRPr/>
                      </a:pPr>
                      <a:r>
                        <a:rPr lang="en-US" sz="2199">
                          <a:solidFill>
                            <a:srgbClr val="000000"/>
                          </a:solidFill>
                          <a:latin typeface="Codec Pro"/>
                        </a:rPr>
                        <a:t>Survey Length</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000000"/>
                          </a:solidFill>
                          <a:latin typeface="Codec Pro"/>
                        </a:rPr>
                        <a:t>1.017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1F6AFF"/>
                          </a:solidFill>
                          <a:latin typeface="Codec Pro"/>
                        </a:rPr>
                        <a:t>1.097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737373"/>
                          </a:solidFill>
                          <a:latin typeface="Codec Pro"/>
                        </a:rPr>
                        <a:t>0.470</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9D9D9"/>
                    </a:solidFill>
                  </a:tcPr>
                </a:tc>
              </a:tr>
              <a:tr h="940872">
                <a:tc>
                  <a:txBody>
                    <a:bodyPr anchor="t" rtlCol="false"/>
                    <a:lstStyle/>
                    <a:p>
                      <a:pPr algn="l">
                        <a:defRPr/>
                      </a:pPr>
                      <a:r>
                        <a:rPr lang="en-US" sz="2199">
                          <a:solidFill>
                            <a:srgbClr val="000000"/>
                          </a:solidFill>
                          <a:latin typeface="Codec Pro"/>
                        </a:rPr>
                        <a:t>Survey CAAL</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000000"/>
                          </a:solidFill>
                          <a:latin typeface="Codec Pro"/>
                        </a:rPr>
                        <a:t>0.345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1F6AFF"/>
                          </a:solidFill>
                          <a:latin typeface="Codec Pro"/>
                        </a:rPr>
                        <a:t>0.327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2199">
                          <a:solidFill>
                            <a:srgbClr val="737373"/>
                          </a:solidFill>
                          <a:latin typeface="Codec Pro"/>
                        </a:rPr>
                        <a:t>0.216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Data Weights ii</a:t>
            </a:r>
          </a:p>
        </p:txBody>
      </p:sp>
      <p:sp>
        <p:nvSpPr>
          <p:cNvPr name="TextBox 6" id="6"/>
          <p:cNvSpPr txBox="true"/>
          <p:nvPr/>
        </p:nvSpPr>
        <p:spPr>
          <a:xfrm rot="0">
            <a:off x="1613302" y="7432221"/>
            <a:ext cx="10453390" cy="1666875"/>
          </a:xfrm>
          <a:prstGeom prst="rect">
            <a:avLst/>
          </a:prstGeom>
        </p:spPr>
        <p:txBody>
          <a:bodyPr anchor="t" rtlCol="false" tIns="0" lIns="0" bIns="0" rIns="0">
            <a:spAutoFit/>
          </a:bodyPr>
          <a:lstStyle/>
          <a:p>
            <a:pPr algn="ctr">
              <a:lnSpc>
                <a:spcPts val="4200"/>
              </a:lnSpc>
            </a:pPr>
            <a:r>
              <a:rPr lang="en-US" sz="3500">
                <a:solidFill>
                  <a:srgbClr val="000000"/>
                </a:solidFill>
                <a:latin typeface="Codec Pro Bold"/>
              </a:rPr>
              <a:t>Both methods downweight CAALs</a:t>
            </a:r>
          </a:p>
          <a:p>
            <a:pPr algn="ctr">
              <a:lnSpc>
                <a:spcPts val="4200"/>
              </a:lnSpc>
            </a:pPr>
            <a:r>
              <a:rPr lang="en-US" sz="3500">
                <a:solidFill>
                  <a:srgbClr val="000000"/>
                </a:solidFill>
                <a:latin typeface="Codec Pro"/>
              </a:rPr>
              <a:t>Recall Francis TA1.8 is based on Pearson residuals</a:t>
            </a:r>
          </a:p>
          <a:p>
            <a:pPr algn="ctr">
              <a:lnSpc>
                <a:spcPts val="4200"/>
              </a:lnSpc>
              <a:spcBef>
                <a:spcPct val="0"/>
              </a:spcBef>
            </a:pPr>
            <a:r>
              <a:rPr lang="en-US" sz="3500">
                <a:solidFill>
                  <a:srgbClr val="000000"/>
                </a:solidFill>
                <a:latin typeface="Codec Pro"/>
              </a:rPr>
              <a:t>No large trajectory differences between methods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srcRect l="0" t="0" r="0" b="0"/>
          <a:stretch>
            <a:fillRect/>
          </a:stretch>
        </p:blipFill>
        <p:spPr>
          <a:xfrm flipH="false" flipV="false" rot="0">
            <a:off x="5340330" y="2074623"/>
            <a:ext cx="7607339" cy="7607339"/>
          </a:xfrm>
          <a:prstGeom prst="rect">
            <a:avLst/>
          </a:prstGeom>
        </p:spPr>
      </p:pic>
      <p:sp>
        <p:nvSpPr>
          <p:cNvPr name="TextBox 4" id="4"/>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Phase Plane</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3408349" y="3300050"/>
            <a:ext cx="2802585" cy="3114614"/>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195904" y="3300050"/>
            <a:ext cx="4671921" cy="3114614"/>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641199" y="3300050"/>
            <a:ext cx="3005602" cy="3114614"/>
          </a:xfrm>
          <a:prstGeom prst="rect">
            <a:avLst/>
          </a:prstGeom>
        </p:spPr>
      </p:pic>
      <p:sp>
        <p:nvSpPr>
          <p:cNvPr name="TextBox 7" id="7"/>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Risk Table (Level 1, all categories)</a:t>
            </a:r>
          </a:p>
        </p:txBody>
      </p:sp>
      <p:grpSp>
        <p:nvGrpSpPr>
          <p:cNvPr name="Group 8" id="8"/>
          <p:cNvGrpSpPr/>
          <p:nvPr/>
        </p:nvGrpSpPr>
        <p:grpSpPr>
          <a:xfrm rot="0">
            <a:off x="1195904" y="7181738"/>
            <a:ext cx="4564910" cy="1910864"/>
            <a:chOff x="0" y="0"/>
            <a:chExt cx="6086547" cy="2547819"/>
          </a:xfrm>
        </p:grpSpPr>
        <p:sp>
          <p:nvSpPr>
            <p:cNvPr name="TextBox 9" id="9"/>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Assessment</a:t>
              </a:r>
            </a:p>
          </p:txBody>
        </p:sp>
        <p:sp>
          <p:nvSpPr>
            <p:cNvPr name="TextBox 10" id="10"/>
            <p:cNvSpPr txBox="true"/>
            <p:nvPr/>
          </p:nvSpPr>
          <p:spPr>
            <a:xfrm rot="0">
              <a:off x="0" y="866974"/>
              <a:ext cx="6086547" cy="16808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Model estimated with convergence. </a:t>
              </a:r>
            </a:p>
            <a:p>
              <a:pPr algn="ctr">
                <a:lnSpc>
                  <a:spcPts val="3359"/>
                </a:lnSpc>
              </a:pPr>
              <a:r>
                <a:rPr lang="en-US" sz="2400">
                  <a:solidFill>
                    <a:srgbClr val="212122"/>
                  </a:solidFill>
                  <a:latin typeface="Codec Pro"/>
                </a:rPr>
                <a:t>New data minimally influential</a:t>
              </a:r>
            </a:p>
          </p:txBody>
        </p:sp>
      </p:grpSp>
      <p:grpSp>
        <p:nvGrpSpPr>
          <p:cNvPr name="Group 11" id="11"/>
          <p:cNvGrpSpPr/>
          <p:nvPr/>
        </p:nvGrpSpPr>
        <p:grpSpPr>
          <a:xfrm rot="0">
            <a:off x="6861545" y="7181738"/>
            <a:ext cx="4564910" cy="2329964"/>
            <a:chOff x="0" y="0"/>
            <a:chExt cx="6086547" cy="3106619"/>
          </a:xfrm>
        </p:grpSpPr>
        <p:sp>
          <p:nvSpPr>
            <p:cNvPr name="TextBox 12" id="12"/>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PopDy/Fishery</a:t>
              </a:r>
            </a:p>
          </p:txBody>
        </p:sp>
        <p:sp>
          <p:nvSpPr>
            <p:cNvPr name="TextBox 13" id="13"/>
            <p:cNvSpPr txBox="true"/>
            <p:nvPr/>
          </p:nvSpPr>
          <p:spPr>
            <a:xfrm rot="0">
              <a:off x="0" y="866974"/>
              <a:ext cx="6086547" cy="22396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Thermal conditions average to good at present. </a:t>
              </a:r>
            </a:p>
            <a:p>
              <a:pPr algn="ctr">
                <a:lnSpc>
                  <a:spcPts val="3359"/>
                </a:lnSpc>
              </a:pPr>
              <a:r>
                <a:rPr lang="en-US" sz="2400">
                  <a:solidFill>
                    <a:srgbClr val="212122"/>
                  </a:solidFill>
                  <a:latin typeface="Codec Pro"/>
                </a:rPr>
                <a:t>Prey dynamics unknown.</a:t>
              </a:r>
            </a:p>
            <a:p>
              <a:pPr algn="ctr">
                <a:lnSpc>
                  <a:spcPts val="3359"/>
                </a:lnSpc>
              </a:pPr>
              <a:r>
                <a:rPr lang="en-US" sz="2400">
                  <a:solidFill>
                    <a:srgbClr val="212122"/>
                  </a:solidFill>
                  <a:latin typeface="Codec Pro"/>
                </a:rPr>
                <a:t>Very lightly exploited</a:t>
              </a:r>
            </a:p>
          </p:txBody>
        </p:sp>
      </p:grpSp>
      <p:grpSp>
        <p:nvGrpSpPr>
          <p:cNvPr name="Group 14" id="14"/>
          <p:cNvGrpSpPr/>
          <p:nvPr/>
        </p:nvGrpSpPr>
        <p:grpSpPr>
          <a:xfrm rot="0">
            <a:off x="12527186" y="7181738"/>
            <a:ext cx="4564910" cy="1491764"/>
            <a:chOff x="0" y="0"/>
            <a:chExt cx="6086547" cy="1989019"/>
          </a:xfrm>
        </p:grpSpPr>
        <p:sp>
          <p:nvSpPr>
            <p:cNvPr name="TextBox 15" id="15"/>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Environment</a:t>
              </a:r>
            </a:p>
          </p:txBody>
        </p:sp>
        <p:sp>
          <p:nvSpPr>
            <p:cNvPr name="TextBox 16" id="16"/>
            <p:cNvSpPr txBox="true"/>
            <p:nvPr/>
          </p:nvSpPr>
          <p:spPr>
            <a:xfrm rot="0">
              <a:off x="0" y="866974"/>
              <a:ext cx="6086547" cy="11220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MHW likely impacting prey availability and mean length</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1155" y="3022982"/>
            <a:ext cx="9061533" cy="6041022"/>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9000377" y="3022982"/>
            <a:ext cx="9287623" cy="6191748"/>
          </a:xfrm>
          <a:prstGeom prst="rect">
            <a:avLst/>
          </a:prstGeom>
        </p:spPr>
      </p:pic>
      <p:sp>
        <p:nvSpPr>
          <p:cNvPr name="TextBox 6" id="6"/>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Projection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729532" y="2947974"/>
            <a:ext cx="2828936" cy="2828925"/>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122" r="-16532" t="-17488"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00192" y="3323878"/>
            <a:ext cx="2616555" cy="24530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70731" y="3223526"/>
            <a:ext cx="2277820" cy="2277820"/>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2324317" y="3430726"/>
            <a:ext cx="3732209" cy="2239325"/>
          </a:xfrm>
          <a:prstGeom prst="rect">
            <a:avLst/>
          </a:prstGeom>
        </p:spPr>
      </p:pic>
      <p:sp>
        <p:nvSpPr>
          <p:cNvPr name="TextBox 7" id="7"/>
          <p:cNvSpPr txBox="true"/>
          <p:nvPr/>
        </p:nvSpPr>
        <p:spPr>
          <a:xfrm rot="0">
            <a:off x="1613302" y="1156305"/>
            <a:ext cx="15061397" cy="1108075"/>
          </a:xfrm>
          <a:prstGeom prst="rect">
            <a:avLst/>
          </a:prstGeom>
        </p:spPr>
        <p:txBody>
          <a:bodyPr anchor="t" rtlCol="false" tIns="0" lIns="0" bIns="0" rIns="0">
            <a:spAutoFit/>
          </a:bodyPr>
          <a:lstStyle/>
          <a:p>
            <a:pPr algn="ctr">
              <a:lnSpc>
                <a:spcPts val="7700"/>
              </a:lnSpc>
            </a:pPr>
            <a:r>
              <a:rPr lang="en-US" sz="7000">
                <a:solidFill>
                  <a:srgbClr val="212122"/>
                </a:solidFill>
                <a:latin typeface="Codec Pro"/>
              </a:rPr>
              <a:t>SSC/CIE Comments</a:t>
            </a:r>
          </a:p>
        </p:txBody>
      </p:sp>
      <p:grpSp>
        <p:nvGrpSpPr>
          <p:cNvPr name="Group 8" id="8"/>
          <p:cNvGrpSpPr/>
          <p:nvPr/>
        </p:nvGrpSpPr>
        <p:grpSpPr>
          <a:xfrm rot="0">
            <a:off x="1195904" y="6324481"/>
            <a:ext cx="4564910" cy="1596539"/>
            <a:chOff x="0" y="0"/>
            <a:chExt cx="6086547" cy="2128719"/>
          </a:xfrm>
        </p:grpSpPr>
        <p:sp>
          <p:nvSpPr>
            <p:cNvPr name="TextBox 9" id="9"/>
            <p:cNvSpPr txBox="true"/>
            <p:nvPr/>
          </p:nvSpPr>
          <p:spPr>
            <a:xfrm rot="0">
              <a:off x="0" y="-66675"/>
              <a:ext cx="6086547" cy="14636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Update Ageing Error Matrix</a:t>
              </a:r>
            </a:p>
          </p:txBody>
        </p:sp>
        <p:sp>
          <p:nvSpPr>
            <p:cNvPr name="TextBox 10" id="10"/>
            <p:cNvSpPr txBox="true"/>
            <p:nvPr/>
          </p:nvSpPr>
          <p:spPr>
            <a:xfrm rot="0">
              <a:off x="0" y="1565474"/>
              <a:ext cx="6086547" cy="5632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Punt et al. (2008)</a:t>
              </a:r>
            </a:p>
          </p:txBody>
        </p:sp>
      </p:grpSp>
      <p:grpSp>
        <p:nvGrpSpPr>
          <p:cNvPr name="Group 11" id="11"/>
          <p:cNvGrpSpPr/>
          <p:nvPr/>
        </p:nvGrpSpPr>
        <p:grpSpPr>
          <a:xfrm rot="0">
            <a:off x="6861545" y="6324481"/>
            <a:ext cx="4564910" cy="1072664"/>
            <a:chOff x="0" y="0"/>
            <a:chExt cx="6086547" cy="1430219"/>
          </a:xfrm>
        </p:grpSpPr>
        <p:sp>
          <p:nvSpPr>
            <p:cNvPr name="TextBox 12" id="12"/>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Explore M and q</a:t>
              </a:r>
            </a:p>
          </p:txBody>
        </p:sp>
        <p:sp>
          <p:nvSpPr>
            <p:cNvPr name="TextBox 13" id="13"/>
            <p:cNvSpPr txBox="true"/>
            <p:nvPr/>
          </p:nvSpPr>
          <p:spPr>
            <a:xfrm rot="0">
              <a:off x="0" y="866974"/>
              <a:ext cx="6086547" cy="5632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2d likelihood profiles</a:t>
              </a:r>
            </a:p>
          </p:txBody>
        </p:sp>
      </p:grpSp>
      <p:grpSp>
        <p:nvGrpSpPr>
          <p:cNvPr name="Group 14" id="14"/>
          <p:cNvGrpSpPr/>
          <p:nvPr/>
        </p:nvGrpSpPr>
        <p:grpSpPr>
          <a:xfrm rot="0">
            <a:off x="12527186" y="6324481"/>
            <a:ext cx="4564910" cy="2434739"/>
            <a:chOff x="0" y="0"/>
            <a:chExt cx="6086547" cy="3246319"/>
          </a:xfrm>
        </p:grpSpPr>
        <p:sp>
          <p:nvSpPr>
            <p:cNvPr name="TextBox 15" id="15"/>
            <p:cNvSpPr txBox="true"/>
            <p:nvPr/>
          </p:nvSpPr>
          <p:spPr>
            <a:xfrm rot="0">
              <a:off x="0" y="-66675"/>
              <a:ext cx="6086547" cy="14636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Explore/quantify scientific uncertainty</a:t>
              </a:r>
            </a:p>
          </p:txBody>
        </p:sp>
        <p:sp>
          <p:nvSpPr>
            <p:cNvPr name="TextBox 16" id="16"/>
            <p:cNvSpPr txBox="true"/>
            <p:nvPr/>
          </p:nvSpPr>
          <p:spPr>
            <a:xfrm rot="0">
              <a:off x="0" y="1565474"/>
              <a:ext cx="6086547" cy="16808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R0 profiles</a:t>
              </a:r>
            </a:p>
            <a:p>
              <a:pPr algn="ctr">
                <a:lnSpc>
                  <a:spcPts val="3359"/>
                </a:lnSpc>
              </a:pPr>
              <a:r>
                <a:rPr lang="en-US" sz="2400">
                  <a:solidFill>
                    <a:srgbClr val="212122"/>
                  </a:solidFill>
                  <a:latin typeface="Codec Pro"/>
                </a:rPr>
                <a:t>Explore sensitivities and data weighting</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13302" y="1930463"/>
            <a:ext cx="9498346" cy="8356537"/>
          </a:xfrm>
          <a:prstGeom prst="rect">
            <a:avLst/>
          </a:prstGeom>
        </p:spPr>
      </p:pic>
      <p:sp>
        <p:nvSpPr>
          <p:cNvPr name="TextBox 5" id="5"/>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Harvest Recommendation</a:t>
            </a:r>
          </a:p>
        </p:txBody>
      </p:sp>
      <p:sp>
        <p:nvSpPr>
          <p:cNvPr name="TextBox 6" id="6"/>
          <p:cNvSpPr txBox="true"/>
          <p:nvPr/>
        </p:nvSpPr>
        <p:spPr>
          <a:xfrm rot="0">
            <a:off x="11424880" y="7683022"/>
            <a:ext cx="6863120" cy="600075"/>
          </a:xfrm>
          <a:prstGeom prst="rect">
            <a:avLst/>
          </a:prstGeom>
        </p:spPr>
        <p:txBody>
          <a:bodyPr anchor="t" rtlCol="false" tIns="0" lIns="0" bIns="0" rIns="0">
            <a:spAutoFit/>
          </a:bodyPr>
          <a:lstStyle/>
          <a:p>
            <a:pPr algn="just">
              <a:lnSpc>
                <a:spcPts val="4200"/>
              </a:lnSpc>
              <a:spcBef>
                <a:spcPct val="0"/>
              </a:spcBef>
            </a:pPr>
            <a:r>
              <a:rPr lang="en-US" sz="3500">
                <a:solidFill>
                  <a:srgbClr val="000000"/>
                </a:solidFill>
                <a:latin typeface="Codec Pro Bold"/>
              </a:rPr>
              <a:t>1% change in ABC from last year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35505"/>
          </a:xfrm>
          <a:prstGeom prst="rect">
            <a:avLst/>
          </a:prstGeom>
          <a:solidFill>
            <a:srgbClr val="1D1D1B"/>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9" r="0" b="29"/>
          <a:stretch>
            <a:fillRect/>
          </a:stretch>
        </p:blipFill>
        <p:spPr>
          <a:xfrm flipH="false" flipV="false" rot="0">
            <a:off x="0" y="9273034"/>
            <a:ext cx="1028700" cy="101396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804393" y="3771466"/>
            <a:ext cx="11483607" cy="304397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0" y="3497415"/>
            <a:ext cx="6655248" cy="4436832"/>
          </a:xfrm>
          <a:prstGeom prst="rect">
            <a:avLst/>
          </a:prstGeom>
        </p:spPr>
      </p:pic>
      <p:sp>
        <p:nvSpPr>
          <p:cNvPr name="TextBox 6" id="6"/>
          <p:cNvSpPr txBox="true"/>
          <p:nvPr/>
        </p:nvSpPr>
        <p:spPr>
          <a:xfrm rot="0">
            <a:off x="1613302" y="827430"/>
            <a:ext cx="15061397" cy="1108075"/>
          </a:xfrm>
          <a:prstGeom prst="rect">
            <a:avLst/>
          </a:prstGeom>
        </p:spPr>
        <p:txBody>
          <a:bodyPr anchor="t" rtlCol="false" tIns="0" lIns="0" bIns="0" rIns="0">
            <a:spAutoFit/>
          </a:bodyPr>
          <a:lstStyle/>
          <a:p>
            <a:pPr algn="ctr">
              <a:lnSpc>
                <a:spcPts val="7700"/>
              </a:lnSpc>
            </a:pPr>
            <a:r>
              <a:rPr lang="en-US" sz="7000">
                <a:solidFill>
                  <a:srgbClr val="FFFFFF"/>
                </a:solidFill>
                <a:latin typeface="Codec Pro"/>
              </a:rPr>
              <a:t>Apportionment</a:t>
            </a:r>
          </a:p>
        </p:txBody>
      </p:sp>
      <p:sp>
        <p:nvSpPr>
          <p:cNvPr name="TextBox 7" id="7"/>
          <p:cNvSpPr txBox="true"/>
          <p:nvPr/>
        </p:nvSpPr>
        <p:spPr>
          <a:xfrm rot="0">
            <a:off x="11602194" y="9579992"/>
            <a:ext cx="6685806" cy="352425"/>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Codec Pro Bold"/>
              </a:rPr>
              <a:t>Check out </a:t>
            </a:r>
            <a:r>
              <a:rPr lang="en-US" sz="2000">
                <a:solidFill>
                  <a:srgbClr val="1F6AFF"/>
                </a:solidFill>
                <a:latin typeface="Codec Pro Bold"/>
              </a:rPr>
              <a:t>https://github.com/afsc-assessments/rema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12122"/>
        </a:solidFill>
      </p:bgPr>
    </p:bg>
    <p:spTree>
      <p:nvGrpSpPr>
        <p:cNvPr id="1" name=""/>
        <p:cNvGrpSpPr/>
        <p:nvPr/>
      </p:nvGrpSpPr>
      <p:grpSpPr>
        <a:xfrm>
          <a:off x="0" y="0"/>
          <a:ext cx="0" cy="0"/>
          <a:chOff x="0" y="0"/>
          <a:chExt cx="0" cy="0"/>
        </a:xfrm>
      </p:grpSpPr>
      <p:sp>
        <p:nvSpPr>
          <p:cNvPr name="TextBox 2" id="2"/>
          <p:cNvSpPr txBox="true"/>
          <p:nvPr/>
        </p:nvSpPr>
        <p:spPr>
          <a:xfrm rot="0">
            <a:off x="2313396" y="1700370"/>
            <a:ext cx="13661207" cy="26860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Data Gaps &amp; Future Research</a:t>
            </a:r>
          </a:p>
        </p:txBody>
      </p:sp>
      <p:sp>
        <p:nvSpPr>
          <p:cNvPr name="TextBox 3" id="3"/>
          <p:cNvSpPr txBox="true"/>
          <p:nvPr/>
        </p:nvSpPr>
        <p:spPr>
          <a:xfrm rot="0">
            <a:off x="1986531" y="4733029"/>
            <a:ext cx="13988072" cy="2705053"/>
          </a:xfrm>
          <a:prstGeom prst="rect">
            <a:avLst/>
          </a:prstGeom>
        </p:spPr>
        <p:txBody>
          <a:bodyPr anchor="t" rtlCol="false" tIns="0" lIns="0" bIns="0" rIns="0">
            <a:spAutoFit/>
          </a:bodyPr>
          <a:lstStyle/>
          <a:p>
            <a:pPr marL="810022" indent="-405011" lvl="1">
              <a:lnSpc>
                <a:spcPts val="5252"/>
              </a:lnSpc>
              <a:buFont typeface="Arial"/>
              <a:buChar char="•"/>
            </a:pPr>
            <a:r>
              <a:rPr lang="en-US" sz="3751">
                <a:solidFill>
                  <a:srgbClr val="FFFFFF"/>
                </a:solidFill>
                <a:latin typeface="Codec Pro"/>
              </a:rPr>
              <a:t>Examine interaction between data weights and catchability</a:t>
            </a:r>
          </a:p>
          <a:p>
            <a:pPr marL="810022" indent="-405011" lvl="1">
              <a:lnSpc>
                <a:spcPts val="5252"/>
              </a:lnSpc>
              <a:buFont typeface="Arial"/>
              <a:buChar char="•"/>
            </a:pPr>
            <a:r>
              <a:rPr lang="en-US" sz="3751">
                <a:solidFill>
                  <a:srgbClr val="FFFFFF"/>
                </a:solidFill>
                <a:latin typeface="Codec Pro"/>
              </a:rPr>
              <a:t>Consider priors for M/q</a:t>
            </a:r>
          </a:p>
          <a:p>
            <a:pPr marL="810022" indent="-405011" lvl="1">
              <a:lnSpc>
                <a:spcPts val="5252"/>
              </a:lnSpc>
              <a:buFont typeface="Arial"/>
              <a:buChar char="•"/>
            </a:pPr>
            <a:r>
              <a:rPr lang="en-US" sz="3751">
                <a:solidFill>
                  <a:srgbClr val="FFFFFF"/>
                </a:solidFill>
                <a:latin typeface="Codec Pro"/>
              </a:rPr>
              <a:t>Revisit selex</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86531" y="1998246"/>
            <a:ext cx="1235472" cy="173787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9" r="0" b="29"/>
          <a:stretch>
            <a:fillRect/>
          </a:stretch>
        </p:blipFill>
        <p:spPr>
          <a:xfrm flipH="false" flipV="false" rot="0">
            <a:off x="0" y="9273034"/>
            <a:ext cx="1028700" cy="1013966"/>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F6AFF"/>
        </a:solidFill>
      </p:bgPr>
    </p:bg>
    <p:spTree>
      <p:nvGrpSpPr>
        <p:cNvPr id="1" name=""/>
        <p:cNvGrpSpPr/>
        <p:nvPr/>
      </p:nvGrpSpPr>
      <p:grpSpPr>
        <a:xfrm>
          <a:off x="0" y="0"/>
          <a:ext cx="0" cy="0"/>
          <a:chOff x="0" y="0"/>
          <a:chExt cx="0" cy="0"/>
        </a:xfrm>
      </p:grpSpPr>
      <p:grpSp>
        <p:nvGrpSpPr>
          <p:cNvPr name="Group 2" id="2"/>
          <p:cNvGrpSpPr/>
          <p:nvPr/>
        </p:nvGrpSpPr>
        <p:grpSpPr>
          <a:xfrm rot="0">
            <a:off x="10170332" y="3076500"/>
            <a:ext cx="6378982" cy="4133999"/>
            <a:chOff x="0" y="0"/>
            <a:chExt cx="8505309" cy="5511999"/>
          </a:xfrm>
        </p:grpSpPr>
        <p:sp>
          <p:nvSpPr>
            <p:cNvPr name="TextBox 3" id="3"/>
            <p:cNvSpPr txBox="true"/>
            <p:nvPr/>
          </p:nvSpPr>
          <p:spPr>
            <a:xfrm rot="0">
              <a:off x="0" y="-57150"/>
              <a:ext cx="8505309" cy="4362450"/>
            </a:xfrm>
            <a:prstGeom prst="rect">
              <a:avLst/>
            </a:prstGeom>
          </p:spPr>
          <p:txBody>
            <a:bodyPr anchor="t" rtlCol="false" tIns="0" lIns="0" bIns="0" rIns="0">
              <a:spAutoFit/>
            </a:bodyPr>
            <a:lstStyle/>
            <a:p>
              <a:pPr>
                <a:lnSpc>
                  <a:spcPts val="9900"/>
                </a:lnSpc>
              </a:pPr>
              <a:r>
                <a:rPr lang="en-US" sz="9000">
                  <a:solidFill>
                    <a:srgbClr val="FFFFFF"/>
                  </a:solidFill>
                  <a:latin typeface="Codec Pro"/>
                </a:rPr>
                <a:t>Thank you!</a:t>
              </a:r>
            </a:p>
            <a:p>
              <a:pPr>
                <a:lnSpc>
                  <a:spcPts val="9900"/>
                </a:lnSpc>
              </a:pPr>
            </a:p>
            <a:p>
              <a:pPr>
                <a:lnSpc>
                  <a:spcPts val="4950"/>
                </a:lnSpc>
              </a:pPr>
              <a:r>
                <a:rPr lang="en-US" sz="4500">
                  <a:solidFill>
                    <a:srgbClr val="FFFFFF"/>
                  </a:solidFill>
                  <a:latin typeface="Codec Pro"/>
                </a:rPr>
                <a:t>maia.kapur@noaa.gov</a:t>
              </a:r>
            </a:p>
          </p:txBody>
        </p:sp>
        <p:sp>
          <p:nvSpPr>
            <p:cNvPr name="TextBox 4" id="4"/>
            <p:cNvSpPr txBox="true"/>
            <p:nvPr/>
          </p:nvSpPr>
          <p:spPr>
            <a:xfrm rot="0">
              <a:off x="0" y="4746824"/>
              <a:ext cx="8505309" cy="765175"/>
            </a:xfrm>
            <a:prstGeom prst="rect">
              <a:avLst/>
            </a:prstGeom>
          </p:spPr>
          <p:txBody>
            <a:bodyPr anchor="t" rtlCol="false" tIns="0" lIns="0" bIns="0" rIns="0">
              <a:spAutoFit/>
            </a:bodyPr>
            <a:lstStyle/>
            <a:p>
              <a:pPr>
                <a:lnSpc>
                  <a:spcPts val="420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8938" y="1769945"/>
            <a:ext cx="6771735" cy="6747111"/>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3017952"/>
          </a:xfrm>
          <a:prstGeom prst="rect">
            <a:avLst/>
          </a:prstGeom>
          <a:solidFill>
            <a:srgbClr val="212122"/>
          </a:solidFill>
        </p:spPr>
      </p:sp>
      <p:sp>
        <p:nvSpPr>
          <p:cNvPr name="TextBox 3" id="3"/>
          <p:cNvSpPr txBox="true"/>
          <p:nvPr/>
        </p:nvSpPr>
        <p:spPr>
          <a:xfrm rot="0">
            <a:off x="1518913" y="971550"/>
            <a:ext cx="15740387"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Extra Links (Sensitivity Runs)</a:t>
            </a:r>
          </a:p>
        </p:txBody>
      </p:sp>
      <p:sp>
        <p:nvSpPr>
          <p:cNvPr name="TextBox 4" id="4"/>
          <p:cNvSpPr txBox="true"/>
          <p:nvPr/>
        </p:nvSpPr>
        <p:spPr>
          <a:xfrm rot="0">
            <a:off x="859185" y="3432390"/>
            <a:ext cx="16569630" cy="600075"/>
          </a:xfrm>
          <a:prstGeom prst="rect">
            <a:avLst/>
          </a:prstGeom>
        </p:spPr>
        <p:txBody>
          <a:bodyPr anchor="t" rtlCol="false" tIns="0" lIns="0" bIns="0" rIns="0">
            <a:spAutoFit/>
          </a:bodyPr>
          <a:lstStyle/>
          <a:p>
            <a:pPr algn="ctr">
              <a:lnSpc>
                <a:spcPts val="4200"/>
              </a:lnSpc>
              <a:spcBef>
                <a:spcPct val="0"/>
              </a:spcBef>
            </a:pPr>
            <a:r>
              <a:rPr lang="en-US" sz="3500" u="sng">
                <a:solidFill>
                  <a:srgbClr val="1F6AFF"/>
                </a:solidFill>
                <a:latin typeface="Codec Pro Bold"/>
              </a:rPr>
              <a:t>https://mkapur-noaa.github.io/goa-fhs-2022/sensitivities_goa_fhs_2022.html</a:t>
            </a:r>
          </a:p>
        </p:txBody>
      </p:sp>
      <p:sp>
        <p:nvSpPr>
          <p:cNvPr name="TextBox 5" id="5"/>
          <p:cNvSpPr txBox="true"/>
          <p:nvPr/>
        </p:nvSpPr>
        <p:spPr>
          <a:xfrm rot="0">
            <a:off x="859185" y="4451565"/>
            <a:ext cx="16897945" cy="600075"/>
          </a:xfrm>
          <a:prstGeom prst="rect">
            <a:avLst/>
          </a:prstGeom>
        </p:spPr>
        <p:txBody>
          <a:bodyPr anchor="t" rtlCol="false" tIns="0" lIns="0" bIns="0" rIns="0">
            <a:spAutoFit/>
          </a:bodyPr>
          <a:lstStyle/>
          <a:p>
            <a:pPr algn="ctr">
              <a:lnSpc>
                <a:spcPts val="4200"/>
              </a:lnSpc>
              <a:spcBef>
                <a:spcPct val="0"/>
              </a:spcBef>
            </a:pPr>
            <a:r>
              <a:rPr lang="en-US" sz="3500">
                <a:solidFill>
                  <a:srgbClr val="1F6AFF"/>
                </a:solidFill>
                <a:latin typeface="Codec Pro Bold"/>
              </a:rPr>
              <a:t>https://mkapur-noaa.github.io/goa-fhs-2022/AgeingError_Writeup_Static.html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017952"/>
          </a:xfrm>
          <a:prstGeom prst="rect">
            <a:avLst/>
          </a:prstGeom>
          <a:solidFill>
            <a:srgbClr val="212122"/>
          </a:solidFill>
        </p:spPr>
      </p:sp>
      <p:pic>
        <p:nvPicPr>
          <p:cNvPr name="Picture 3" id="3"/>
          <p:cNvPicPr>
            <a:picLocks noChangeAspect="true"/>
          </p:cNvPicPr>
          <p:nvPr/>
        </p:nvPicPr>
        <p:blipFill>
          <a:blip r:embed="rId3"/>
          <a:srcRect l="0" t="0" r="0" b="0"/>
          <a:stretch>
            <a:fillRect/>
          </a:stretch>
        </p:blipFill>
        <p:spPr>
          <a:xfrm flipH="false" flipV="false" rot="0">
            <a:off x="345888" y="3017952"/>
            <a:ext cx="8534201" cy="65647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880090" y="3017952"/>
            <a:ext cx="8732152" cy="6717040"/>
          </a:xfrm>
          <a:prstGeom prst="rect">
            <a:avLst/>
          </a:prstGeom>
        </p:spPr>
      </p:pic>
      <p:sp>
        <p:nvSpPr>
          <p:cNvPr name="TextBox 5" id="5"/>
          <p:cNvSpPr txBox="true"/>
          <p:nvPr/>
        </p:nvSpPr>
        <p:spPr>
          <a:xfrm rot="0">
            <a:off x="1518913" y="971550"/>
            <a:ext cx="15740387"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Comparison with 2017 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017952"/>
          </a:xfrm>
          <a:prstGeom prst="rect">
            <a:avLst/>
          </a:prstGeom>
          <a:solidFill>
            <a:srgbClr val="212122"/>
          </a:solidFill>
        </p:spPr>
      </p:sp>
      <p:pic>
        <p:nvPicPr>
          <p:cNvPr name="Picture 3" id="3"/>
          <p:cNvPicPr>
            <a:picLocks noChangeAspect="true"/>
          </p:cNvPicPr>
          <p:nvPr/>
        </p:nvPicPr>
        <p:blipFill>
          <a:blip r:embed="rId2"/>
          <a:srcRect l="0" t="0" r="0" b="0"/>
          <a:stretch>
            <a:fillRect/>
          </a:stretch>
        </p:blipFill>
        <p:spPr>
          <a:xfrm flipH="false" flipV="false" rot="0">
            <a:off x="9389107" y="3249464"/>
            <a:ext cx="7988738" cy="614518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849866" y="3249464"/>
            <a:ext cx="7968357" cy="6129506"/>
          </a:xfrm>
          <a:prstGeom prst="rect">
            <a:avLst/>
          </a:prstGeom>
        </p:spPr>
      </p:pic>
      <p:sp>
        <p:nvSpPr>
          <p:cNvPr name="TextBox 5" id="5"/>
          <p:cNvSpPr txBox="true"/>
          <p:nvPr/>
        </p:nvSpPr>
        <p:spPr>
          <a:xfrm rot="0">
            <a:off x="1518913" y="971550"/>
            <a:ext cx="15740387"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Comparison with 2017 ii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017952"/>
          </a:xfrm>
          <a:prstGeom prst="rect">
            <a:avLst/>
          </a:prstGeom>
          <a:solidFill>
            <a:srgbClr val="212122"/>
          </a:solidFill>
        </p:spPr>
      </p:sp>
      <p:pic>
        <p:nvPicPr>
          <p:cNvPr name="Picture 3" id="3"/>
          <p:cNvPicPr>
            <a:picLocks noChangeAspect="true"/>
          </p:cNvPicPr>
          <p:nvPr/>
        </p:nvPicPr>
        <p:blipFill>
          <a:blip r:embed="rId3"/>
          <a:srcRect l="0" t="0" r="0" b="0"/>
          <a:stretch>
            <a:fillRect/>
          </a:stretch>
        </p:blipFill>
        <p:spPr>
          <a:xfrm flipH="false" flipV="false" rot="0">
            <a:off x="3096774" y="3726654"/>
            <a:ext cx="12094452" cy="4035200"/>
          </a:xfrm>
          <a:prstGeom prst="rect">
            <a:avLst/>
          </a:prstGeom>
        </p:spPr>
      </p:pic>
      <p:sp>
        <p:nvSpPr>
          <p:cNvPr name="TextBox 4" id="4"/>
          <p:cNvSpPr txBox="true"/>
          <p:nvPr/>
        </p:nvSpPr>
        <p:spPr>
          <a:xfrm rot="0">
            <a:off x="1518913" y="971550"/>
            <a:ext cx="15740387"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Comparison with 2017 iii</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A6A6A6"/>
        </a:solidFill>
      </p:bgPr>
    </p:bg>
    <p:spTree>
      <p:nvGrpSpPr>
        <p:cNvPr id="1" name=""/>
        <p:cNvGrpSpPr/>
        <p:nvPr/>
      </p:nvGrpSpPr>
      <p:grpSpPr>
        <a:xfrm>
          <a:off x="0" y="0"/>
          <a:ext cx="0" cy="0"/>
          <a:chOff x="0" y="0"/>
          <a:chExt cx="0" cy="0"/>
        </a:xfrm>
      </p:grpSpPr>
      <p:sp>
        <p:nvSpPr>
          <p:cNvPr name="TextBox 2" id="2"/>
          <p:cNvSpPr txBox="true"/>
          <p:nvPr/>
        </p:nvSpPr>
        <p:spPr>
          <a:xfrm rot="0">
            <a:off x="621283" y="4575175"/>
            <a:ext cx="17045434" cy="1098550"/>
          </a:xfrm>
          <a:prstGeom prst="rect">
            <a:avLst/>
          </a:prstGeom>
        </p:spPr>
        <p:txBody>
          <a:bodyPr anchor="t" rtlCol="false" tIns="0" lIns="0" bIns="0" rIns="0">
            <a:spAutoFit/>
          </a:bodyPr>
          <a:lstStyle/>
          <a:p>
            <a:pPr algn="ctr">
              <a:lnSpc>
                <a:spcPts val="7699"/>
              </a:lnSpc>
              <a:spcBef>
                <a:spcPct val="0"/>
              </a:spcBef>
            </a:pPr>
            <a:r>
              <a:rPr lang="en-US" sz="6999">
                <a:solidFill>
                  <a:srgbClr val="FFFFFF"/>
                </a:solidFill>
                <a:latin typeface="Codec Pro"/>
              </a:rPr>
              <a:t>slides for Director's Briefing, 02 Nov 2022</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1212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9975" y="3111414"/>
            <a:ext cx="5175199" cy="4064172"/>
          </a:xfrm>
          <a:prstGeom prst="rect">
            <a:avLst/>
          </a:prstGeom>
        </p:spPr>
      </p:pic>
      <p:pic>
        <p:nvPicPr>
          <p:cNvPr name="Picture 3" id="3"/>
          <p:cNvPicPr>
            <a:picLocks noChangeAspect="true"/>
          </p:cNvPicPr>
          <p:nvPr/>
        </p:nvPicPr>
        <p:blipFill>
          <a:blip r:embed="rId3"/>
          <a:srcRect l="0" t="0" r="9120" b="0"/>
          <a:stretch>
            <a:fillRect/>
          </a:stretch>
        </p:blipFill>
        <p:spPr>
          <a:xfrm flipH="false" flipV="false" rot="0">
            <a:off x="6937968" y="3158015"/>
            <a:ext cx="4886945" cy="415560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173165" y="3111414"/>
            <a:ext cx="4086135" cy="4541069"/>
          </a:xfrm>
          <a:prstGeom prst="rect">
            <a:avLst/>
          </a:prstGeom>
        </p:spPr>
      </p:pic>
      <p:sp>
        <p:nvSpPr>
          <p:cNvPr name="TextBox 5" id="5"/>
          <p:cNvSpPr txBox="true"/>
          <p:nvPr/>
        </p:nvSpPr>
        <p:spPr>
          <a:xfrm rot="0">
            <a:off x="2313396" y="1520199"/>
            <a:ext cx="13661207"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GOA Flathead Sole: Data</a:t>
            </a:r>
          </a:p>
        </p:txBody>
      </p:sp>
      <p:grpSp>
        <p:nvGrpSpPr>
          <p:cNvPr name="Group 6" id="6"/>
          <p:cNvGrpSpPr/>
          <p:nvPr/>
        </p:nvGrpSpPr>
        <p:grpSpPr>
          <a:xfrm rot="0">
            <a:off x="1845141" y="8340063"/>
            <a:ext cx="4358758" cy="1167914"/>
            <a:chOff x="0" y="0"/>
            <a:chExt cx="5811677" cy="1557219"/>
          </a:xfrm>
        </p:grpSpPr>
        <p:sp>
          <p:nvSpPr>
            <p:cNvPr name="TextBox 7" id="7"/>
            <p:cNvSpPr txBox="true"/>
            <p:nvPr/>
          </p:nvSpPr>
          <p:spPr>
            <a:xfrm rot="0">
              <a:off x="0" y="-66675"/>
              <a:ext cx="581167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Catch is &lt;10% ABC</a:t>
              </a:r>
            </a:p>
          </p:txBody>
        </p:sp>
        <p:sp>
          <p:nvSpPr>
            <p:cNvPr name="TextBox 8" id="8"/>
            <p:cNvSpPr txBox="true"/>
            <p:nvPr/>
          </p:nvSpPr>
          <p:spPr>
            <a:xfrm rot="0">
              <a:off x="0" y="993974"/>
              <a:ext cx="5811677" cy="563245"/>
            </a:xfrm>
            <a:prstGeom prst="rect">
              <a:avLst/>
            </a:prstGeom>
          </p:spPr>
          <p:txBody>
            <a:bodyPr anchor="t" rtlCol="false" tIns="0" lIns="0" bIns="0" rIns="0">
              <a:spAutoFit/>
            </a:bodyPr>
            <a:lstStyle/>
            <a:p>
              <a:pPr algn="ctr">
                <a:lnSpc>
                  <a:spcPts val="3359"/>
                </a:lnSpc>
              </a:pPr>
              <a:r>
                <a:rPr lang="en-US" sz="2400">
                  <a:solidFill>
                    <a:srgbClr val="FFFFFF"/>
                  </a:solidFill>
                  <a:latin typeface="Codec Pro"/>
                </a:rPr>
                <a:t>Approaching bycatch status</a:t>
              </a:r>
            </a:p>
          </p:txBody>
        </p:sp>
      </p:grpSp>
      <p:grpSp>
        <p:nvGrpSpPr>
          <p:cNvPr name="Group 9" id="9"/>
          <p:cNvGrpSpPr/>
          <p:nvPr/>
        </p:nvGrpSpPr>
        <p:grpSpPr>
          <a:xfrm rot="0">
            <a:off x="6964621" y="7868575"/>
            <a:ext cx="4358758" cy="2110889"/>
            <a:chOff x="0" y="0"/>
            <a:chExt cx="5811677" cy="2814519"/>
          </a:xfrm>
        </p:grpSpPr>
        <p:sp>
          <p:nvSpPr>
            <p:cNvPr name="TextBox 10" id="10"/>
            <p:cNvSpPr txBox="true"/>
            <p:nvPr/>
          </p:nvSpPr>
          <p:spPr>
            <a:xfrm rot="0">
              <a:off x="0" y="-66675"/>
              <a:ext cx="5811677" cy="14636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Last two years of survey down</a:t>
              </a:r>
            </a:p>
          </p:txBody>
        </p:sp>
        <p:sp>
          <p:nvSpPr>
            <p:cNvPr name="TextBox 11" id="11"/>
            <p:cNvSpPr txBox="true"/>
            <p:nvPr/>
          </p:nvSpPr>
          <p:spPr>
            <a:xfrm rot="0">
              <a:off x="0" y="1692474"/>
              <a:ext cx="5811677" cy="1122045"/>
            </a:xfrm>
            <a:prstGeom prst="rect">
              <a:avLst/>
            </a:prstGeom>
          </p:spPr>
          <p:txBody>
            <a:bodyPr anchor="t" rtlCol="false" tIns="0" lIns="0" bIns="0" rIns="0">
              <a:spAutoFit/>
            </a:bodyPr>
            <a:lstStyle/>
            <a:p>
              <a:pPr algn="ctr">
                <a:lnSpc>
                  <a:spcPts val="3359"/>
                </a:lnSpc>
              </a:pPr>
              <a:r>
                <a:rPr lang="en-US" sz="2400">
                  <a:solidFill>
                    <a:srgbClr val="FFFFFF"/>
                  </a:solidFill>
                  <a:latin typeface="Codec Pro"/>
                </a:rPr>
                <a:t>Still highest in Central GOA</a:t>
              </a:r>
            </a:p>
            <a:p>
              <a:pPr algn="ctr">
                <a:lnSpc>
                  <a:spcPts val="3359"/>
                </a:lnSpc>
              </a:pPr>
              <a:r>
                <a:rPr lang="en-US" sz="2400">
                  <a:solidFill>
                    <a:srgbClr val="FFFFFF"/>
                  </a:solidFill>
                  <a:latin typeface="Codec Pro"/>
                </a:rPr>
                <a:t>Not out of historical range</a:t>
              </a:r>
            </a:p>
          </p:txBody>
        </p:sp>
      </p:grpSp>
      <p:grpSp>
        <p:nvGrpSpPr>
          <p:cNvPr name="Group 12" id="12"/>
          <p:cNvGrpSpPr/>
          <p:nvPr/>
        </p:nvGrpSpPr>
        <p:grpSpPr>
          <a:xfrm rot="0">
            <a:off x="11824913" y="7868575"/>
            <a:ext cx="6270247" cy="2110889"/>
            <a:chOff x="0" y="0"/>
            <a:chExt cx="8360329" cy="2814519"/>
          </a:xfrm>
        </p:grpSpPr>
        <p:sp>
          <p:nvSpPr>
            <p:cNvPr name="TextBox 13" id="13"/>
            <p:cNvSpPr txBox="true"/>
            <p:nvPr/>
          </p:nvSpPr>
          <p:spPr>
            <a:xfrm rot="0">
              <a:off x="0" y="-66675"/>
              <a:ext cx="8360329" cy="14636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2016 MHW likely catching up with data</a:t>
              </a:r>
            </a:p>
          </p:txBody>
        </p:sp>
        <p:sp>
          <p:nvSpPr>
            <p:cNvPr name="TextBox 14" id="14"/>
            <p:cNvSpPr txBox="true"/>
            <p:nvPr/>
          </p:nvSpPr>
          <p:spPr>
            <a:xfrm rot="0">
              <a:off x="0" y="1692474"/>
              <a:ext cx="8360329" cy="1122045"/>
            </a:xfrm>
            <a:prstGeom prst="rect">
              <a:avLst/>
            </a:prstGeom>
          </p:spPr>
          <p:txBody>
            <a:bodyPr anchor="t" rtlCol="false" tIns="0" lIns="0" bIns="0" rIns="0">
              <a:spAutoFit/>
            </a:bodyPr>
            <a:lstStyle/>
            <a:p>
              <a:pPr algn="ctr">
                <a:lnSpc>
                  <a:spcPts val="3359"/>
                </a:lnSpc>
              </a:pPr>
              <a:r>
                <a:rPr lang="en-US" sz="2400">
                  <a:solidFill>
                    <a:srgbClr val="FFFFFF"/>
                  </a:solidFill>
                  <a:latin typeface="Codec Pro"/>
                </a:rPr>
                <a:t>Reduced prey availability</a:t>
              </a:r>
            </a:p>
            <a:p>
              <a:pPr algn="ctr">
                <a:lnSpc>
                  <a:spcPts val="3359"/>
                </a:lnSpc>
              </a:pPr>
              <a:r>
                <a:rPr lang="en-US" sz="2400">
                  <a:solidFill>
                    <a:srgbClr val="FFFFFF"/>
                  </a:solidFill>
                  <a:latin typeface="Codec Pro"/>
                </a:rPr>
                <a:t>Lower recruitment devs and mean lengths</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21212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84097" y="2046204"/>
          <a:ext cx="16736108" cy="6716108"/>
        </p:xfrm>
        <a:graphic>
          <a:graphicData uri="http://schemas.openxmlformats.org/drawingml/2006/table">
            <a:tbl>
              <a:tblPr/>
              <a:tblGrid>
                <a:gridCol w="3087462"/>
                <a:gridCol w="3986872"/>
                <a:gridCol w="9661774"/>
              </a:tblGrid>
              <a:tr h="1019951">
                <a:tc>
                  <a:txBody>
                    <a:bodyPr anchor="t" rtlCol="false"/>
                    <a:lstStyle/>
                    <a:p>
                      <a:pPr algn="l">
                        <a:defRPr/>
                      </a:pPr>
                      <a:r>
                        <a:rPr lang="en-US"/>
                        <a:t/>
                      </a:r>
                    </a:p>
                    <a:p>
                      <a:r>
                        <a:rPr lang="en-US"/>
                        <a:t>   </a:t>
                      </a:r>
                    </a:p>
                    <a:p>
                      <a:r>
                        <a:rPr lang="en-US"/>
                        <a:t>   Source</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00">
                          <a:solidFill>
                            <a:srgbClr val="FFFFFF"/>
                          </a:solidFill>
                          <a:latin typeface="Codec Pro Bold"/>
                        </a:rPr>
                        <a:t>Data</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00">
                          <a:solidFill>
                            <a:srgbClr val="FFFFFF"/>
                          </a:solidFill>
                          <a:latin typeface="Codec Pro Bold"/>
                        </a:rPr>
                        <a:t>Years</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92647">
                <a:tc rowSpan="2">
                  <a:txBody>
                    <a:bodyPr anchor="t" rtlCol="false"/>
                    <a:lstStyle/>
                    <a:p>
                      <a:pPr algn="l">
                        <a:defRPr/>
                      </a:pPr>
                      <a:r>
                        <a:rPr lang="en-US"/>
                        <a:t/>
                      </a:r>
                    </a:p>
                    <a:p>
                      <a:r>
                        <a:rPr lang="en-US"/>
                        <a:t>  </a:t>
                      </a:r>
                    </a:p>
                    <a:p>
                      <a:r>
                        <a:rPr lang="en-US"/>
                        <a:t>  U.S.</a:t>
                      </a:r>
                    </a:p>
                    <a:p>
                      <a:r>
                        <a:rPr lang="en-US"/>
                        <a:t>  trawl fishery</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Catch</a:t>
                      </a:r>
                    </a:p>
                    <a:p>
                      <a:r>
                        <a:rPr lang="en-US" sz="2000">
                          <a:solidFill>
                            <a:srgbClr val="FFFFFF"/>
                          </a:solidFill>
                          <a:latin typeface="Codec Pro"/>
                        </a:rPr>
                        <a:t> biomass</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00">
                          <a:solidFill>
                            <a:srgbClr val="1F6AFF"/>
                          </a:solidFill>
                          <a:latin typeface="Codec Pro Bold"/>
                        </a:rPr>
                        <a:t>2022</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516560">
                <a:tc vMerge="true">
                  <a:txBody>
                    <a:bodyPr anchor="t" rtlCol="false"/>
                    <a:lstStyle/>
                    <a:p>
                      <a:pPr algn="l">
                        <a:defRPr/>
                      </a:pPr>
                      <a:r>
                        <a:rPr lang="en-US"/>
                        <a:t/>
                      </a:r>
                    </a:p>
                    <a:p>
                      <a:r>
                        <a:rPr lang="en-US"/>
                        <a:t>  </a:t>
                      </a:r>
                    </a:p>
                    <a:p>
                      <a:r>
                        <a:rPr lang="en-US"/>
                        <a:t>  U.S.</a:t>
                      </a:r>
                    </a:p>
                    <a:p>
                      <a:r>
                        <a:rPr lang="en-US"/>
                        <a:t>  trawl fishery</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  Catch</a:t>
                      </a:r>
                    </a:p>
                    <a:p>
                      <a:r>
                        <a:rPr lang="en-US" sz="2000">
                          <a:solidFill>
                            <a:srgbClr val="FFFFFF"/>
                          </a:solidFill>
                          <a:latin typeface="Codec Pro"/>
                        </a:rPr>
                        <a:t>  length composition</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   1982,</a:t>
                      </a:r>
                    </a:p>
                    <a:p>
                      <a:r>
                        <a:rPr lang="en-US"/>
                        <a:t>  1991, 1992, 1993, 1994, 1995, 1996, 1997, 1998, 2000, 2001, 2002, 2003, 2004,</a:t>
                      </a:r>
                    </a:p>
                    <a:p>
                      <a:r>
                        <a:rPr lang="en-US"/>
                        <a:t>  2005, 2006, 2007, 2008, 2009, 2010, 2011, 2012, 2013, 2014, 2015, 2016, 2017,</a:t>
                      </a:r>
                    </a:p>
                    <a:p>
                      <a:r>
                        <a:rPr lang="en-US" sz="2000">
                          <a:solidFill>
                            <a:srgbClr val="1F6AFF"/>
                          </a:solidFill>
                          <a:latin typeface="Codec Pro Bold"/>
                        </a:rPr>
                        <a:t>2018, 2019, 2020, 2021, 2022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77273">
                <a:tc rowSpan="3">
                  <a:txBody>
                    <a:bodyPr anchor="t" rtlCol="false"/>
                    <a:lstStyle/>
                    <a:p>
                      <a:pPr algn="l">
                        <a:defRPr/>
                      </a:pPr>
                      <a:r>
                        <a:rPr lang="en-US"/>
                        <a:t/>
                      </a:r>
                    </a:p>
                    <a:p>
                      <a:r>
                        <a:rPr lang="en-US"/>
                        <a:t>  </a:t>
                      </a:r>
                    </a:p>
                    <a:p>
                      <a:r>
                        <a:rPr lang="en-US"/>
                        <a:t>  GOA</a:t>
                      </a:r>
                    </a:p>
                    <a:p>
                      <a:r>
                        <a:rPr lang="en-US"/>
                        <a:t>  bottom trawl survey</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 Survey</a:t>
                      </a:r>
                    </a:p>
                    <a:p>
                      <a:r>
                        <a:rPr lang="en-US" sz="2000">
                          <a:solidFill>
                            <a:srgbClr val="FFFFFF"/>
                          </a:solidFill>
                          <a:latin typeface="Codec Pro"/>
                        </a:rPr>
                        <a:t> biomass</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1984-1999</a:t>
                      </a:r>
                    </a:p>
                    <a:p>
                      <a:r>
                        <a:rPr lang="en-US" sz="2000">
                          <a:solidFill>
                            <a:srgbClr val="FFFFFF"/>
                          </a:solidFill>
                          <a:latin typeface="Codec Pro"/>
                        </a:rPr>
                        <a:t> (biennial)</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85267">
                <a:tc vMerge="true">
                  <a:txBody>
                    <a:bodyPr anchor="t" rtlCol="false"/>
                    <a:lstStyle/>
                    <a:p>
                      <a:pPr algn="l">
                        <a:defRPr/>
                      </a:pPr>
                      <a:r>
                        <a:rPr lang="en-US"/>
                        <a:t/>
                      </a:r>
                    </a:p>
                    <a:p>
                      <a:r>
                        <a:rPr lang="en-US"/>
                        <a:t>  </a:t>
                      </a:r>
                    </a:p>
                    <a:p>
                      <a:r>
                        <a:rPr lang="en-US"/>
                        <a:t>  GOA</a:t>
                      </a:r>
                    </a:p>
                    <a:p>
                      <a:r>
                        <a:rPr lang="en-US"/>
                        <a:t>  bottom trawl survey</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Survey</a:t>
                      </a:r>
                    </a:p>
                    <a:p>
                      <a:r>
                        <a:rPr lang="en-US" sz="2000">
                          <a:solidFill>
                            <a:srgbClr val="FFFFFF"/>
                          </a:solidFill>
                          <a:latin typeface="Codec Pro"/>
                        </a:rPr>
                        <a:t> length composition</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1984-1999</a:t>
                      </a:r>
                    </a:p>
                    <a:p>
                      <a:r>
                        <a:rPr lang="en-US" sz="2000">
                          <a:solidFill>
                            <a:srgbClr val="FFFFFF"/>
                          </a:solidFill>
                          <a:latin typeface="Codec Pro"/>
                        </a:rPr>
                        <a:t>(biennial)</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24409">
                <a:tc vMerge="true">
                  <a:txBody>
                    <a:bodyPr anchor="t" rtlCol="false"/>
                    <a:lstStyle/>
                    <a:p>
                      <a:pPr algn="l">
                        <a:defRPr/>
                      </a:pPr>
                      <a:r>
                        <a:rPr lang="en-US"/>
                        <a:t/>
                      </a:r>
                    </a:p>
                    <a:p>
                      <a:r>
                        <a:rPr lang="en-US"/>
                        <a:t>  </a:t>
                      </a:r>
                    </a:p>
                    <a:p>
                      <a:r>
                        <a:rPr lang="en-US"/>
                        <a:t>  GOA</a:t>
                      </a:r>
                    </a:p>
                    <a:p>
                      <a:r>
                        <a:rPr lang="en-US"/>
                        <a:t>  bottom trawl survey</a:t>
                      </a:r>
                    </a:p>
                    <a:p>
                      <a:r>
                        <a:rPr lang="en-US"/>
                        <a:t>  </a:t>
                      </a:r>
                    </a:p>
                    <a:p>
                      <a:r>
                        <a:rPr lang="en-US" sz="2000">
                          <a:solidFill>
                            <a:srgbClr val="FFFFFF"/>
                          </a:solidFill>
                          <a:latin typeface="Codec Pro Bold"/>
                        </a:rPr>
                        <a:t>  </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Survey</a:t>
                      </a:r>
                    </a:p>
                    <a:p>
                      <a:r>
                        <a:rPr lang="en-US" sz="2000">
                          <a:solidFill>
                            <a:srgbClr val="FFFFFF"/>
                          </a:solidFill>
                          <a:latin typeface="Codec Pro"/>
                        </a:rPr>
                        <a:t> age composition, conditioned on length</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a:t>1990,</a:t>
                      </a:r>
                    </a:p>
                    <a:p>
                      <a:r>
                        <a:rPr lang="en-US"/>
                        <a:t> 1993, 1996, 1999, 2001, 2003, 2005, 2007, 2009, 2011, 2013, 2015, 2017, 2019,</a:t>
                      </a:r>
                    </a:p>
                    <a:p>
                      <a:r>
                        <a:rPr lang="en-US" sz="2000">
                          <a:solidFill>
                            <a:srgbClr val="1F6AFF"/>
                          </a:solidFill>
                          <a:latin typeface="Codec Pro Bold"/>
                        </a:rPr>
                        <a:t> 2021</a:t>
                      </a:r>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028700" y="468783"/>
            <a:ext cx="10099502" cy="1438275"/>
          </a:xfrm>
          <a:prstGeom prst="rect">
            <a:avLst/>
          </a:prstGeom>
        </p:spPr>
        <p:txBody>
          <a:bodyPr anchor="t" rtlCol="false" tIns="0" lIns="0" bIns="0" rIns="0">
            <a:spAutoFit/>
          </a:bodyPr>
          <a:lstStyle/>
          <a:p>
            <a:pPr>
              <a:lnSpc>
                <a:spcPts val="9900"/>
              </a:lnSpc>
            </a:pPr>
            <a:r>
              <a:rPr lang="en-US" sz="9000">
                <a:solidFill>
                  <a:srgbClr val="FFFFFF"/>
                </a:solidFill>
                <a:latin typeface="Codec Pro Bold"/>
              </a:rPr>
              <a:t>Data </a:t>
            </a:r>
            <a:r>
              <a:rPr lang="en-US" sz="9000">
                <a:solidFill>
                  <a:srgbClr val="FFFFFF"/>
                </a:solidFill>
                <a:latin typeface="Codec Pro"/>
              </a:rPr>
              <a:t>Summary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017952"/>
          </a:xfrm>
          <a:prstGeom prst="rect">
            <a:avLst/>
          </a:prstGeom>
          <a:solidFill>
            <a:srgbClr val="212122"/>
          </a:solidFill>
        </p:spPr>
      </p:sp>
      <p:pic>
        <p:nvPicPr>
          <p:cNvPr name="Picture 3" id="3"/>
          <p:cNvPicPr>
            <a:picLocks noChangeAspect="true"/>
          </p:cNvPicPr>
          <p:nvPr/>
        </p:nvPicPr>
        <p:blipFill>
          <a:blip r:embed="rId2"/>
          <a:srcRect l="0" t="0" r="0" b="0"/>
          <a:stretch>
            <a:fillRect/>
          </a:stretch>
        </p:blipFill>
        <p:spPr>
          <a:xfrm flipH="false" flipV="false" rot="0">
            <a:off x="6451776" y="3622375"/>
            <a:ext cx="5822879" cy="358331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0" y="3458533"/>
            <a:ext cx="6195076" cy="381235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674505" y="4274725"/>
            <a:ext cx="2278610" cy="2278610"/>
          </a:xfrm>
          <a:prstGeom prst="rect">
            <a:avLst/>
          </a:prstGeom>
        </p:spPr>
      </p:pic>
      <p:sp>
        <p:nvSpPr>
          <p:cNvPr name="TextBox 6" id="6"/>
          <p:cNvSpPr txBox="true"/>
          <p:nvPr/>
        </p:nvSpPr>
        <p:spPr>
          <a:xfrm rot="0">
            <a:off x="790807" y="999030"/>
            <a:ext cx="16706386" cy="1428750"/>
          </a:xfrm>
          <a:prstGeom prst="rect">
            <a:avLst/>
          </a:prstGeom>
        </p:spPr>
        <p:txBody>
          <a:bodyPr anchor="t" rtlCol="false" tIns="0" lIns="0" bIns="0" rIns="0">
            <a:spAutoFit/>
          </a:bodyPr>
          <a:lstStyle/>
          <a:p>
            <a:pPr algn="ctr">
              <a:lnSpc>
                <a:spcPts val="9900"/>
              </a:lnSpc>
            </a:pPr>
            <a:r>
              <a:rPr lang="en-US" sz="9000">
                <a:solidFill>
                  <a:srgbClr val="FFFFFF"/>
                </a:solidFill>
                <a:latin typeface="Codec Pro"/>
              </a:rPr>
              <a:t>GOA Flathead Sole: Model</a:t>
            </a:r>
          </a:p>
        </p:txBody>
      </p:sp>
      <p:grpSp>
        <p:nvGrpSpPr>
          <p:cNvPr name="Group 7" id="7"/>
          <p:cNvGrpSpPr/>
          <p:nvPr/>
        </p:nvGrpSpPr>
        <p:grpSpPr>
          <a:xfrm rot="0">
            <a:off x="1195904" y="7266930"/>
            <a:ext cx="4564910" cy="2006114"/>
            <a:chOff x="0" y="0"/>
            <a:chExt cx="6086547" cy="2674819"/>
          </a:xfrm>
        </p:grpSpPr>
        <p:sp>
          <p:nvSpPr>
            <p:cNvPr name="TextBox 8" id="8"/>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No Changes to Model</a:t>
              </a:r>
            </a:p>
          </p:txBody>
        </p:sp>
        <p:sp>
          <p:nvSpPr>
            <p:cNvPr name="TextBox 9" id="9"/>
            <p:cNvSpPr txBox="true"/>
            <p:nvPr/>
          </p:nvSpPr>
          <p:spPr>
            <a:xfrm rot="0">
              <a:off x="0" y="993974"/>
              <a:ext cx="6086547" cy="16808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Slight overfit last two years of survey data with q, M, weighting constraints</a:t>
              </a:r>
            </a:p>
          </p:txBody>
        </p:sp>
      </p:grpSp>
      <p:grpSp>
        <p:nvGrpSpPr>
          <p:cNvPr name="Group 10" id="10"/>
          <p:cNvGrpSpPr/>
          <p:nvPr/>
        </p:nvGrpSpPr>
        <p:grpSpPr>
          <a:xfrm rot="0">
            <a:off x="7222282" y="7270887"/>
            <a:ext cx="4564910" cy="1587014"/>
            <a:chOff x="0" y="0"/>
            <a:chExt cx="6086547" cy="2116019"/>
          </a:xfrm>
        </p:grpSpPr>
        <p:sp>
          <p:nvSpPr>
            <p:cNvPr name="TextBox 11" id="11"/>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Recruitment</a:t>
              </a:r>
            </a:p>
          </p:txBody>
        </p:sp>
        <p:sp>
          <p:nvSpPr>
            <p:cNvPr name="TextBox 12" id="12"/>
            <p:cNvSpPr txBox="true"/>
            <p:nvPr/>
          </p:nvSpPr>
          <p:spPr>
            <a:xfrm rot="0">
              <a:off x="0" y="993974"/>
              <a:ext cx="6086547" cy="11220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Keep an eye on response to climactic conditions</a:t>
              </a:r>
            </a:p>
          </p:txBody>
        </p:sp>
      </p:grpSp>
      <p:grpSp>
        <p:nvGrpSpPr>
          <p:cNvPr name="Group 13" id="13"/>
          <p:cNvGrpSpPr/>
          <p:nvPr/>
        </p:nvGrpSpPr>
        <p:grpSpPr>
          <a:xfrm rot="0">
            <a:off x="12531355" y="7266930"/>
            <a:ext cx="4564910" cy="2425214"/>
            <a:chOff x="0" y="0"/>
            <a:chExt cx="6086547" cy="3233619"/>
          </a:xfrm>
        </p:grpSpPr>
        <p:sp>
          <p:nvSpPr>
            <p:cNvPr name="TextBox 14" id="14"/>
            <p:cNvSpPr txBox="true"/>
            <p:nvPr/>
          </p:nvSpPr>
          <p:spPr>
            <a:xfrm rot="0">
              <a:off x="0" y="-66675"/>
              <a:ext cx="6086547" cy="765175"/>
            </a:xfrm>
            <a:prstGeom prst="rect">
              <a:avLst/>
            </a:prstGeom>
          </p:spPr>
          <p:txBody>
            <a:bodyPr anchor="t" rtlCol="false" tIns="0" lIns="0" bIns="0" rIns="0">
              <a:spAutoFit/>
            </a:bodyPr>
            <a:lstStyle/>
            <a:p>
              <a:pPr algn="ctr">
                <a:lnSpc>
                  <a:spcPts val="4200"/>
                </a:lnSpc>
              </a:pPr>
              <a:r>
                <a:rPr lang="en-US" sz="3500">
                  <a:solidFill>
                    <a:srgbClr val="1F6AFF"/>
                  </a:solidFill>
                  <a:latin typeface="Codec Pro Bold"/>
                </a:rPr>
                <a:t>ABC</a:t>
              </a:r>
            </a:p>
          </p:txBody>
        </p:sp>
        <p:sp>
          <p:nvSpPr>
            <p:cNvPr name="TextBox 15" id="15"/>
            <p:cNvSpPr txBox="true"/>
            <p:nvPr/>
          </p:nvSpPr>
          <p:spPr>
            <a:xfrm rot="0">
              <a:off x="0" y="993974"/>
              <a:ext cx="6086547" cy="2239645"/>
            </a:xfrm>
            <a:prstGeom prst="rect">
              <a:avLst/>
            </a:prstGeom>
          </p:spPr>
          <p:txBody>
            <a:bodyPr anchor="t" rtlCol="false" tIns="0" lIns="0" bIns="0" rIns="0">
              <a:spAutoFit/>
            </a:bodyPr>
            <a:lstStyle/>
            <a:p>
              <a:pPr algn="ctr">
                <a:lnSpc>
                  <a:spcPts val="3359"/>
                </a:lnSpc>
              </a:pPr>
              <a:r>
                <a:rPr lang="en-US" sz="2400">
                  <a:solidFill>
                    <a:srgbClr val="212122"/>
                  </a:solidFill>
                  <a:latin typeface="Codec Pro"/>
                </a:rPr>
                <a:t>in 2023 is </a:t>
              </a:r>
              <a:r>
                <a:rPr lang="en-US" sz="2400">
                  <a:solidFill>
                    <a:srgbClr val="1F6AFF"/>
                  </a:solidFill>
                  <a:latin typeface="Codec Pro Bold"/>
                </a:rPr>
                <a:t>48,161 </a:t>
              </a:r>
              <a:r>
                <a:rPr lang="en-US" sz="2400">
                  <a:solidFill>
                    <a:srgbClr val="212122"/>
                  </a:solidFill>
                  <a:latin typeface="Codec Pro"/>
                </a:rPr>
                <a:t>t, ~1% difference from last year</a:t>
              </a:r>
            </a:p>
            <a:p>
              <a:pPr algn="ctr">
                <a:lnSpc>
                  <a:spcPts val="3359"/>
                </a:lnSpc>
              </a:pPr>
              <a:r>
                <a:rPr lang="en-US" sz="2400">
                  <a:solidFill>
                    <a:srgbClr val="212122"/>
                  </a:solidFill>
                  <a:latin typeface="Codec Pro"/>
                </a:rPr>
                <a:t>Model is structurally stable and robust to new data</a:t>
              </a:r>
            </a:p>
          </p:txBody>
        </p:sp>
      </p:gr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2751432"/>
            <a:ext cx="8715371" cy="53633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535798" y="2751432"/>
            <a:ext cx="9424817" cy="5497810"/>
          </a:xfrm>
          <a:prstGeom prst="rect">
            <a:avLst/>
          </a:prstGeom>
        </p:spPr>
      </p:pic>
      <p:sp>
        <p:nvSpPr>
          <p:cNvPr name="TextBox 4" id="4"/>
          <p:cNvSpPr txBox="true"/>
          <p:nvPr/>
        </p:nvSpPr>
        <p:spPr>
          <a:xfrm rot="0">
            <a:off x="2568795" y="72694"/>
            <a:ext cx="13150410" cy="1108075"/>
          </a:xfrm>
          <a:prstGeom prst="rect">
            <a:avLst/>
          </a:prstGeom>
        </p:spPr>
        <p:txBody>
          <a:bodyPr anchor="t" rtlCol="false" tIns="0" lIns="0" bIns="0" rIns="0">
            <a:spAutoFit/>
          </a:bodyPr>
          <a:lstStyle/>
          <a:p>
            <a:pPr algn="ctr">
              <a:lnSpc>
                <a:spcPts val="7700"/>
              </a:lnSpc>
            </a:pPr>
            <a:r>
              <a:rPr lang="en-US" sz="7000">
                <a:solidFill>
                  <a:srgbClr val="545454"/>
                </a:solidFill>
                <a:latin typeface="Codec Pro"/>
              </a:rPr>
              <a:t>Catches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218752" y="1217612"/>
            <a:ext cx="11850496" cy="9024976"/>
          </a:xfrm>
          <a:prstGeom prst="rect">
            <a:avLst/>
          </a:prstGeom>
        </p:spPr>
      </p:pic>
      <p:sp>
        <p:nvSpPr>
          <p:cNvPr name="TextBox 3" id="3"/>
          <p:cNvSpPr txBox="true"/>
          <p:nvPr/>
        </p:nvSpPr>
        <p:spPr>
          <a:xfrm rot="0">
            <a:off x="1676767" y="119062"/>
            <a:ext cx="14934466" cy="1098550"/>
          </a:xfrm>
          <a:prstGeom prst="rect">
            <a:avLst/>
          </a:prstGeom>
        </p:spPr>
        <p:txBody>
          <a:bodyPr anchor="t" rtlCol="false" tIns="0" lIns="0" bIns="0" rIns="0">
            <a:spAutoFit/>
          </a:bodyPr>
          <a:lstStyle/>
          <a:p>
            <a:pPr algn="ctr">
              <a:lnSpc>
                <a:spcPts val="7699"/>
              </a:lnSpc>
            </a:pPr>
            <a:r>
              <a:rPr lang="en-US" sz="6999">
                <a:solidFill>
                  <a:srgbClr val="545454"/>
                </a:solidFill>
                <a:latin typeface="Codec Pro"/>
              </a:rPr>
              <a:t>Fishery Length Composition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94595" y="119062"/>
            <a:ext cx="15498811" cy="1098550"/>
          </a:xfrm>
          <a:prstGeom prst="rect">
            <a:avLst/>
          </a:prstGeom>
        </p:spPr>
        <p:txBody>
          <a:bodyPr anchor="t" rtlCol="false" tIns="0" lIns="0" bIns="0" rIns="0">
            <a:spAutoFit/>
          </a:bodyPr>
          <a:lstStyle/>
          <a:p>
            <a:pPr algn="ctr">
              <a:lnSpc>
                <a:spcPts val="7699"/>
              </a:lnSpc>
            </a:pPr>
            <a:r>
              <a:rPr lang="en-US" sz="6999">
                <a:solidFill>
                  <a:srgbClr val="545454"/>
                </a:solidFill>
                <a:latin typeface="Codec Pro"/>
              </a:rPr>
              <a:t>Survey Length Composition Data</a:t>
            </a:r>
          </a:p>
        </p:txBody>
      </p:sp>
      <p:pic>
        <p:nvPicPr>
          <p:cNvPr name="Picture 3" id="3"/>
          <p:cNvPicPr>
            <a:picLocks noChangeAspect="true"/>
          </p:cNvPicPr>
          <p:nvPr/>
        </p:nvPicPr>
        <p:blipFill>
          <a:blip r:embed="rId2"/>
          <a:srcRect l="0" t="0" r="0" b="0"/>
          <a:stretch>
            <a:fillRect/>
          </a:stretch>
        </p:blipFill>
        <p:spPr>
          <a:xfrm flipH="false" flipV="false" rot="0">
            <a:off x="4550737" y="1390410"/>
            <a:ext cx="9186526" cy="823046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37100" y="1520491"/>
            <a:ext cx="17384589" cy="8375058"/>
          </a:xfrm>
          <a:prstGeom prst="rect">
            <a:avLst/>
          </a:prstGeom>
        </p:spPr>
      </p:pic>
      <p:sp>
        <p:nvSpPr>
          <p:cNvPr name="TextBox 3" id="3"/>
          <p:cNvSpPr txBox="true"/>
          <p:nvPr/>
        </p:nvSpPr>
        <p:spPr>
          <a:xfrm rot="0">
            <a:off x="2568795" y="119062"/>
            <a:ext cx="13150410" cy="1098550"/>
          </a:xfrm>
          <a:prstGeom prst="rect">
            <a:avLst/>
          </a:prstGeom>
        </p:spPr>
        <p:txBody>
          <a:bodyPr anchor="t" rtlCol="false" tIns="0" lIns="0" bIns="0" rIns="0">
            <a:spAutoFit/>
          </a:bodyPr>
          <a:lstStyle/>
          <a:p>
            <a:pPr algn="ctr">
              <a:lnSpc>
                <a:spcPts val="7699"/>
              </a:lnSpc>
            </a:pPr>
            <a:r>
              <a:rPr lang="en-US" sz="6999">
                <a:solidFill>
                  <a:srgbClr val="545454"/>
                </a:solidFill>
                <a:latin typeface="Codec Pro"/>
              </a:rPr>
              <a:t>Survey CAAL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25677" y="2887220"/>
            <a:ext cx="8471579" cy="564772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911571" y="2887220"/>
            <a:ext cx="9056686" cy="5589269"/>
          </a:xfrm>
          <a:prstGeom prst="rect">
            <a:avLst/>
          </a:prstGeom>
        </p:spPr>
      </p:pic>
      <p:sp>
        <p:nvSpPr>
          <p:cNvPr name="TextBox 4" id="4"/>
          <p:cNvSpPr txBox="true"/>
          <p:nvPr/>
        </p:nvSpPr>
        <p:spPr>
          <a:xfrm rot="0">
            <a:off x="1613302" y="81039"/>
            <a:ext cx="15061397" cy="1108075"/>
          </a:xfrm>
          <a:prstGeom prst="rect">
            <a:avLst/>
          </a:prstGeom>
        </p:spPr>
        <p:txBody>
          <a:bodyPr anchor="t" rtlCol="false" tIns="0" lIns="0" bIns="0" rIns="0">
            <a:spAutoFit/>
          </a:bodyPr>
          <a:lstStyle/>
          <a:p>
            <a:pPr algn="ctr">
              <a:lnSpc>
                <a:spcPts val="7700"/>
              </a:lnSpc>
            </a:pPr>
            <a:r>
              <a:rPr lang="en-US" sz="7000">
                <a:solidFill>
                  <a:srgbClr val="545454"/>
                </a:solidFill>
                <a:latin typeface="Codec Pro"/>
              </a:rPr>
              <a:t>GOA Trawl Survey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DAFQQj9MQQE</dc:identifier>
  <dcterms:modified xsi:type="dcterms:W3CDTF">2011-08-01T06:04:30Z</dcterms:modified>
  <cp:revision>1</cp:revision>
  <dc:title>2022 GOA Flathead Sole Nov PlanTeam</dc:title>
</cp:coreProperties>
</file>